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6858000" cy="9144000"/>
  <p:embeddedFontLst>
    <p:embeddedFont>
      <p:font typeface="Bernoru SemiCondensed" charset="1" panose="00000A06000000000000"/>
      <p:regular r:id="rId36"/>
    </p:embeddedFont>
    <p:embeddedFont>
      <p:font typeface="ABeeZee Bold" charset="1" panose="02000000000000000000"/>
      <p:regular r:id="rId37"/>
    </p:embeddedFont>
    <p:embeddedFont>
      <p:font typeface="Bernoru" charset="1" panose="00000A00000000000000"/>
      <p:regular r:id="rId38"/>
    </p:embeddedFont>
    <p:embeddedFont>
      <p:font typeface="ABeeZee" charset="1" panose="02000000000000000000"/>
      <p:regular r:id="rId39"/>
    </p:embeddedFont>
    <p:embeddedFont>
      <p:font typeface="Poppins Medium" charset="1" panose="00000600000000000000"/>
      <p:regular r:id="rId40"/>
    </p:embeddedFont>
    <p:embeddedFont>
      <p:font typeface="Cooper Hewitt Bold" charset="1" panose="00000000000000000000"/>
      <p:regular r:id="rId41"/>
    </p:embeddedFont>
    <p:embeddedFont>
      <p:font typeface="Montserrat Medium" charset="1" panose="00000600000000000000"/>
      <p:regular r:id="rId42"/>
    </p:embeddedFont>
    <p:embeddedFont>
      <p:font typeface="Poppins Bold" charset="1" panose="00000800000000000000"/>
      <p:regular r:id="rId43"/>
    </p:embeddedFont>
    <p:embeddedFont>
      <p:font typeface="Poppins Semi-Bold" charset="1" panose="00000700000000000000"/>
      <p:regular r:id="rId44"/>
    </p:embeddedFont>
    <p:embeddedFont>
      <p:font typeface="Montserrat Bold" charset="1" panose="00000800000000000000"/>
      <p:regular r:id="rId45"/>
    </p:embeddedFont>
    <p:embeddedFont>
      <p:font typeface="Asap Condensed Bold" charset="1" panose="020F0806030202060203"/>
      <p:regular r:id="rId46"/>
    </p:embeddedFont>
    <p:embeddedFont>
      <p:font typeface="Poppins" charset="1" panose="0000050000000000000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0.png" Type="http://schemas.openxmlformats.org/officeDocument/2006/relationships/image"/><Relationship Id="rId4" Target="../media/image2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2" Target="../media/image23.jpe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 Id="rId6" Target="../media/image36.png" Type="http://schemas.openxmlformats.org/officeDocument/2006/relationships/image"/><Relationship Id="rId7" Target="../media/image37.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8.jpe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png" Type="http://schemas.openxmlformats.org/officeDocument/2006/relationships/image"/><Relationship Id="rId8" Target="../media/image37.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6.png" Type="http://schemas.openxmlformats.org/officeDocument/2006/relationships/image"/><Relationship Id="rId3" Target="../media/image37.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6.png" Type="http://schemas.openxmlformats.org/officeDocument/2006/relationships/image"/><Relationship Id="rId3" Target="../media/image47.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5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98332" y="2251495"/>
            <a:ext cx="5345906" cy="3640836"/>
          </a:xfrm>
          <a:prstGeom prst="rect">
            <a:avLst/>
          </a:prstGeom>
        </p:spPr>
        <p:txBody>
          <a:bodyPr anchor="t" rtlCol="false" tIns="0" lIns="0" bIns="0" rIns="0">
            <a:spAutoFit/>
          </a:bodyPr>
          <a:lstStyle/>
          <a:p>
            <a:pPr algn="l">
              <a:lnSpc>
                <a:spcPts val="9701"/>
              </a:lnSpc>
            </a:pPr>
            <a:r>
              <a:rPr lang="en-US" sz="6599">
                <a:solidFill>
                  <a:srgbClr val="06053F"/>
                </a:solidFill>
                <a:latin typeface="Bernoru SemiCondensed"/>
                <a:ea typeface="Bernoru SemiCondensed"/>
                <a:cs typeface="Bernoru SemiCondensed"/>
                <a:sym typeface="Bernoru SemiCondensed"/>
              </a:rPr>
              <a:t>SOSIALISASI</a:t>
            </a:r>
          </a:p>
          <a:p>
            <a:pPr algn="l">
              <a:lnSpc>
                <a:spcPts val="9701"/>
              </a:lnSpc>
            </a:pPr>
            <a:r>
              <a:rPr lang="en-US" sz="6599">
                <a:solidFill>
                  <a:srgbClr val="F3630F"/>
                </a:solidFill>
                <a:latin typeface="Bernoru SemiCondensed"/>
                <a:ea typeface="Bernoru SemiCondensed"/>
                <a:cs typeface="Bernoru SemiCondensed"/>
                <a:sym typeface="Bernoru SemiCondensed"/>
              </a:rPr>
              <a:t>TAHAPAN PEMILIHAN</a:t>
            </a:r>
          </a:p>
        </p:txBody>
      </p:sp>
      <p:grpSp>
        <p:nvGrpSpPr>
          <p:cNvPr name="Group 3" id="3"/>
          <p:cNvGrpSpPr/>
          <p:nvPr/>
        </p:nvGrpSpPr>
        <p:grpSpPr>
          <a:xfrm rot="0">
            <a:off x="8671115" y="-429360"/>
            <a:ext cx="11878824" cy="10016449"/>
            <a:chOff x="0" y="0"/>
            <a:chExt cx="4397909" cy="3708400"/>
          </a:xfrm>
        </p:grpSpPr>
        <p:sp>
          <p:nvSpPr>
            <p:cNvPr name="Freeform 4" id="4"/>
            <p:cNvSpPr/>
            <p:nvPr/>
          </p:nvSpPr>
          <p:spPr>
            <a:xfrm flipH="false" flipV="false" rot="0">
              <a:off x="0" y="0"/>
              <a:ext cx="4397909" cy="3708400"/>
            </a:xfrm>
            <a:custGeom>
              <a:avLst/>
              <a:gdLst/>
              <a:ahLst/>
              <a:cxnLst/>
              <a:rect r="r" b="b" t="t" l="l"/>
              <a:pathLst>
                <a:path h="3708400" w="4397909">
                  <a:moveTo>
                    <a:pt x="3298432" y="0"/>
                  </a:moveTo>
                  <a:lnTo>
                    <a:pt x="1099477" y="0"/>
                  </a:lnTo>
                  <a:lnTo>
                    <a:pt x="0" y="1854200"/>
                  </a:lnTo>
                  <a:lnTo>
                    <a:pt x="1099477" y="3708400"/>
                  </a:lnTo>
                  <a:lnTo>
                    <a:pt x="3298432" y="3708400"/>
                  </a:lnTo>
                  <a:lnTo>
                    <a:pt x="4397909" y="1854200"/>
                  </a:lnTo>
                  <a:close/>
                </a:path>
              </a:pathLst>
            </a:custGeom>
            <a:solidFill>
              <a:srgbClr val="06053F"/>
            </a:solidFill>
            <a:ln w="12700">
              <a:solidFill>
                <a:srgbClr val="000000"/>
              </a:solidFill>
            </a:ln>
          </p:spPr>
        </p:sp>
      </p:grpSp>
      <p:grpSp>
        <p:nvGrpSpPr>
          <p:cNvPr name="Group 5" id="5"/>
          <p:cNvGrpSpPr/>
          <p:nvPr/>
        </p:nvGrpSpPr>
        <p:grpSpPr>
          <a:xfrm rot="0">
            <a:off x="8968600" y="-429360"/>
            <a:ext cx="11878824" cy="10016449"/>
            <a:chOff x="0" y="0"/>
            <a:chExt cx="4397909" cy="3708400"/>
          </a:xfrm>
        </p:grpSpPr>
        <p:sp>
          <p:nvSpPr>
            <p:cNvPr name="Freeform 6" id="6"/>
            <p:cNvSpPr/>
            <p:nvPr/>
          </p:nvSpPr>
          <p:spPr>
            <a:xfrm flipH="false" flipV="false" rot="0">
              <a:off x="0" y="0"/>
              <a:ext cx="4397909" cy="3708400"/>
            </a:xfrm>
            <a:custGeom>
              <a:avLst/>
              <a:gdLst/>
              <a:ahLst/>
              <a:cxnLst/>
              <a:rect r="r" b="b" t="t" l="l"/>
              <a:pathLst>
                <a:path h="3708400" w="4397909">
                  <a:moveTo>
                    <a:pt x="3298432" y="0"/>
                  </a:moveTo>
                  <a:lnTo>
                    <a:pt x="1099477" y="0"/>
                  </a:lnTo>
                  <a:lnTo>
                    <a:pt x="0" y="1854200"/>
                  </a:lnTo>
                  <a:lnTo>
                    <a:pt x="1099477" y="3708400"/>
                  </a:lnTo>
                  <a:lnTo>
                    <a:pt x="3298432" y="3708400"/>
                  </a:lnTo>
                  <a:lnTo>
                    <a:pt x="4397909" y="1854200"/>
                  </a:lnTo>
                  <a:close/>
                </a:path>
              </a:pathLst>
            </a:custGeom>
            <a:solidFill>
              <a:srgbClr val="F3630F"/>
            </a:solidFill>
            <a:ln w="12700">
              <a:solidFill>
                <a:srgbClr val="000000"/>
              </a:solidFill>
            </a:ln>
          </p:spPr>
        </p:sp>
      </p:grpSp>
      <p:grpSp>
        <p:nvGrpSpPr>
          <p:cNvPr name="Group 7" id="7"/>
          <p:cNvGrpSpPr/>
          <p:nvPr/>
        </p:nvGrpSpPr>
        <p:grpSpPr>
          <a:xfrm rot="0">
            <a:off x="9277350" y="-429360"/>
            <a:ext cx="11878824" cy="10016449"/>
            <a:chOff x="0" y="0"/>
            <a:chExt cx="4397909" cy="3708400"/>
          </a:xfrm>
        </p:grpSpPr>
        <p:sp>
          <p:nvSpPr>
            <p:cNvPr name="Freeform 8" id="8"/>
            <p:cNvSpPr/>
            <p:nvPr/>
          </p:nvSpPr>
          <p:spPr>
            <a:xfrm flipH="false" flipV="false" rot="0">
              <a:off x="0" y="0"/>
              <a:ext cx="4397909" cy="3708400"/>
            </a:xfrm>
            <a:custGeom>
              <a:avLst/>
              <a:gdLst/>
              <a:ahLst/>
              <a:cxnLst/>
              <a:rect r="r" b="b" t="t" l="l"/>
              <a:pathLst>
                <a:path h="3708400" w="4397909">
                  <a:moveTo>
                    <a:pt x="3298432" y="0"/>
                  </a:moveTo>
                  <a:lnTo>
                    <a:pt x="1099477" y="0"/>
                  </a:lnTo>
                  <a:lnTo>
                    <a:pt x="0" y="1854200"/>
                  </a:lnTo>
                  <a:lnTo>
                    <a:pt x="1099477" y="3708400"/>
                  </a:lnTo>
                  <a:lnTo>
                    <a:pt x="3298432" y="3708400"/>
                  </a:lnTo>
                  <a:lnTo>
                    <a:pt x="4397909" y="1854200"/>
                  </a:lnTo>
                  <a:close/>
                </a:path>
              </a:pathLst>
            </a:custGeom>
            <a:blipFill>
              <a:blip r:embed="rId2"/>
              <a:stretch>
                <a:fillRect l="-11676" t="0" r="-11676" b="0"/>
              </a:stretch>
            </a:blipFill>
          </p:spPr>
        </p:sp>
      </p:grpSp>
      <p:grpSp>
        <p:nvGrpSpPr>
          <p:cNvPr name="Group 9" id="9"/>
          <p:cNvGrpSpPr/>
          <p:nvPr/>
        </p:nvGrpSpPr>
        <p:grpSpPr>
          <a:xfrm rot="0">
            <a:off x="14345581" y="6637134"/>
            <a:ext cx="6810594" cy="4278950"/>
            <a:chOff x="0" y="0"/>
            <a:chExt cx="812800" cy="510665"/>
          </a:xfrm>
        </p:grpSpPr>
        <p:sp>
          <p:nvSpPr>
            <p:cNvPr name="Freeform 10" id="10"/>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1" id="11"/>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106965" y="-4238682"/>
            <a:ext cx="6810594" cy="5257857"/>
            <a:chOff x="0" y="0"/>
            <a:chExt cx="812800" cy="627491"/>
          </a:xfrm>
        </p:grpSpPr>
        <p:sp>
          <p:nvSpPr>
            <p:cNvPr name="Freeform 13" id="1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14" id="1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420834" y="8776609"/>
            <a:ext cx="5280478" cy="3317611"/>
            <a:chOff x="0" y="0"/>
            <a:chExt cx="812800" cy="510665"/>
          </a:xfrm>
        </p:grpSpPr>
        <p:sp>
          <p:nvSpPr>
            <p:cNvPr name="Freeform 16" id="16"/>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7" id="17"/>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267774" y="7664435"/>
            <a:ext cx="5280478" cy="3845308"/>
            <a:chOff x="0" y="0"/>
            <a:chExt cx="812800" cy="591891"/>
          </a:xfrm>
        </p:grpSpPr>
        <p:sp>
          <p:nvSpPr>
            <p:cNvPr name="Freeform 19" id="19"/>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20" id="20"/>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2218082" y="-3336403"/>
            <a:ext cx="5280478" cy="3845308"/>
            <a:chOff x="0" y="0"/>
            <a:chExt cx="812800" cy="591891"/>
          </a:xfrm>
        </p:grpSpPr>
        <p:sp>
          <p:nvSpPr>
            <p:cNvPr name="Freeform 22" id="2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23" id="2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1647920" y="9324226"/>
            <a:ext cx="10925270" cy="1610908"/>
            <a:chOff x="0" y="0"/>
            <a:chExt cx="2877437" cy="424272"/>
          </a:xfrm>
        </p:grpSpPr>
        <p:sp>
          <p:nvSpPr>
            <p:cNvPr name="Freeform 25" id="2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6" id="2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938671" y="9725211"/>
            <a:ext cx="10925270" cy="1610908"/>
            <a:chOff x="0" y="0"/>
            <a:chExt cx="2877437" cy="424272"/>
          </a:xfrm>
        </p:grpSpPr>
        <p:sp>
          <p:nvSpPr>
            <p:cNvPr name="Freeform 28" id="2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9" id="2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30" id="30"/>
          <p:cNvSpPr/>
          <p:nvPr/>
        </p:nvSpPr>
        <p:spPr>
          <a:xfrm flipH="false" flipV="false" rot="0">
            <a:off x="11974056" y="9372253"/>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1" id="31"/>
          <p:cNvSpPr/>
          <p:nvPr/>
        </p:nvSpPr>
        <p:spPr>
          <a:xfrm flipH="false" flipV="false" rot="0">
            <a:off x="8611950" y="226985"/>
            <a:ext cx="1393699" cy="1317679"/>
          </a:xfrm>
          <a:custGeom>
            <a:avLst/>
            <a:gdLst/>
            <a:ahLst/>
            <a:cxnLst/>
            <a:rect r="r" b="b" t="t" l="l"/>
            <a:pathLst>
              <a:path h="1317679" w="1393699">
                <a:moveTo>
                  <a:pt x="0" y="0"/>
                </a:moveTo>
                <a:lnTo>
                  <a:pt x="1393699" y="0"/>
                </a:lnTo>
                <a:lnTo>
                  <a:pt x="1393699" y="1317680"/>
                </a:lnTo>
                <a:lnTo>
                  <a:pt x="0" y="13176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2" id="32"/>
          <p:cNvSpPr/>
          <p:nvPr/>
        </p:nvSpPr>
        <p:spPr>
          <a:xfrm flipH="false" flipV="false" rot="0">
            <a:off x="4424638" y="86521"/>
            <a:ext cx="1057769" cy="1008854"/>
          </a:xfrm>
          <a:custGeom>
            <a:avLst/>
            <a:gdLst/>
            <a:ahLst/>
            <a:cxnLst/>
            <a:rect r="r" b="b" t="t" l="l"/>
            <a:pathLst>
              <a:path h="1008854" w="1057769">
                <a:moveTo>
                  <a:pt x="0" y="0"/>
                </a:moveTo>
                <a:lnTo>
                  <a:pt x="1057768" y="0"/>
                </a:lnTo>
                <a:lnTo>
                  <a:pt x="1057768" y="1008854"/>
                </a:lnTo>
                <a:lnTo>
                  <a:pt x="0" y="1008854"/>
                </a:lnTo>
                <a:lnTo>
                  <a:pt x="0" y="0"/>
                </a:lnTo>
                <a:close/>
              </a:path>
            </a:pathLst>
          </a:custGeom>
          <a:blipFill>
            <a:blip r:embed="rId7"/>
            <a:stretch>
              <a:fillRect l="0" t="0" r="0" b="0"/>
            </a:stretch>
          </a:blipFill>
        </p:spPr>
      </p:sp>
      <p:sp>
        <p:nvSpPr>
          <p:cNvPr name="Freeform 33" id="33"/>
          <p:cNvSpPr/>
          <p:nvPr/>
        </p:nvSpPr>
        <p:spPr>
          <a:xfrm flipH="false" flipV="false" rot="0">
            <a:off x="3814715" y="2356270"/>
            <a:ext cx="5352072" cy="3585888"/>
          </a:xfrm>
          <a:custGeom>
            <a:avLst/>
            <a:gdLst/>
            <a:ahLst/>
            <a:cxnLst/>
            <a:rect r="r" b="b" t="t" l="l"/>
            <a:pathLst>
              <a:path h="3585888" w="5352072">
                <a:moveTo>
                  <a:pt x="0" y="0"/>
                </a:moveTo>
                <a:lnTo>
                  <a:pt x="5352072" y="0"/>
                </a:lnTo>
                <a:lnTo>
                  <a:pt x="5352072" y="3585888"/>
                </a:lnTo>
                <a:lnTo>
                  <a:pt x="0" y="3585888"/>
                </a:lnTo>
                <a:lnTo>
                  <a:pt x="0" y="0"/>
                </a:lnTo>
                <a:close/>
              </a:path>
            </a:pathLst>
          </a:custGeom>
          <a:blipFill>
            <a:blip r:embed="rId8"/>
            <a:stretch>
              <a:fillRect l="0" t="0" r="0" b="0"/>
            </a:stretch>
          </a:blipFill>
        </p:spPr>
      </p:sp>
      <p:sp>
        <p:nvSpPr>
          <p:cNvPr name="TextBox 34" id="34"/>
          <p:cNvSpPr txBox="true"/>
          <p:nvPr/>
        </p:nvSpPr>
        <p:spPr>
          <a:xfrm rot="0">
            <a:off x="298332" y="7889852"/>
            <a:ext cx="11087527" cy="1238250"/>
          </a:xfrm>
          <a:prstGeom prst="rect">
            <a:avLst/>
          </a:prstGeom>
        </p:spPr>
        <p:txBody>
          <a:bodyPr anchor="t" rtlCol="false" tIns="0" lIns="0" bIns="0" rIns="0">
            <a:spAutoFit/>
          </a:bodyPr>
          <a:lstStyle/>
          <a:p>
            <a:pPr algn="l">
              <a:lnSpc>
                <a:spcPts val="4800"/>
              </a:lnSpc>
            </a:pPr>
            <a:r>
              <a:rPr lang="en-US" sz="4000">
                <a:solidFill>
                  <a:srgbClr val="06053F"/>
                </a:solidFill>
                <a:latin typeface="ABeeZee Bold"/>
                <a:ea typeface="ABeeZee Bold"/>
                <a:cs typeface="ABeeZee Bold"/>
                <a:sym typeface="ABeeZee Bold"/>
              </a:rPr>
              <a:t>Panitia Pemilihan Lurah Antar Waktu</a:t>
            </a:r>
          </a:p>
          <a:p>
            <a:pPr algn="l">
              <a:lnSpc>
                <a:spcPts val="4800"/>
              </a:lnSpc>
            </a:pPr>
            <a:r>
              <a:rPr lang="en-US" sz="4000">
                <a:solidFill>
                  <a:srgbClr val="06053F"/>
                </a:solidFill>
                <a:latin typeface="ABeeZee Bold"/>
                <a:ea typeface="ABeeZee Bold"/>
                <a:cs typeface="ABeeZee Bold"/>
                <a:sym typeface="ABeeZee Bold"/>
              </a:rPr>
              <a:t>Kalurahan Mertelu Kapanewon Gedangsari</a:t>
            </a:r>
          </a:p>
        </p:txBody>
      </p:sp>
      <p:sp>
        <p:nvSpPr>
          <p:cNvPr name="TextBox 35" id="35"/>
          <p:cNvSpPr txBox="true"/>
          <p:nvPr/>
        </p:nvSpPr>
        <p:spPr>
          <a:xfrm rot="0">
            <a:off x="298332" y="1318045"/>
            <a:ext cx="9814974" cy="800100"/>
          </a:xfrm>
          <a:prstGeom prst="rect">
            <a:avLst/>
          </a:prstGeom>
        </p:spPr>
        <p:txBody>
          <a:bodyPr anchor="t" rtlCol="false" tIns="0" lIns="0" bIns="0" rIns="0">
            <a:spAutoFit/>
          </a:bodyPr>
          <a:lstStyle/>
          <a:p>
            <a:pPr algn="ctr">
              <a:lnSpc>
                <a:spcPts val="3120"/>
              </a:lnSpc>
            </a:pPr>
            <a:r>
              <a:rPr lang="en-US" sz="2600">
                <a:solidFill>
                  <a:srgbClr val="06053F"/>
                </a:solidFill>
                <a:latin typeface="ABeeZee Bold"/>
                <a:ea typeface="ABeeZee Bold"/>
                <a:cs typeface="ABeeZee Bold"/>
                <a:sym typeface="ABeeZee Bold"/>
              </a:rPr>
              <a:t>Kalurahan Mertelu Kapanewon Gedangsari</a:t>
            </a:r>
          </a:p>
          <a:p>
            <a:pPr algn="ctr">
              <a:lnSpc>
                <a:spcPts val="3120"/>
              </a:lnSpc>
            </a:pPr>
            <a:r>
              <a:rPr lang="en-US" sz="2600">
                <a:solidFill>
                  <a:srgbClr val="06053F"/>
                </a:solidFill>
                <a:latin typeface="ABeeZee Bold"/>
                <a:ea typeface="ABeeZee Bold"/>
                <a:cs typeface="ABeeZee Bold"/>
                <a:sym typeface="ABeeZee Bold"/>
              </a:rPr>
              <a:t>Kabupaten Gunungkidul Propinsi Daerah Istimewa Yogyakarta</a:t>
            </a:r>
          </a:p>
        </p:txBody>
      </p:sp>
      <p:sp>
        <p:nvSpPr>
          <p:cNvPr name="TextBox 36" id="36"/>
          <p:cNvSpPr txBox="true"/>
          <p:nvPr/>
        </p:nvSpPr>
        <p:spPr>
          <a:xfrm rot="0">
            <a:off x="341818" y="5999308"/>
            <a:ext cx="8222507" cy="941070"/>
          </a:xfrm>
          <a:prstGeom prst="rect">
            <a:avLst/>
          </a:prstGeom>
        </p:spPr>
        <p:txBody>
          <a:bodyPr anchor="t" rtlCol="false" tIns="0" lIns="0" bIns="0" rIns="0">
            <a:spAutoFit/>
          </a:bodyPr>
          <a:lstStyle/>
          <a:p>
            <a:pPr algn="l">
              <a:lnSpc>
                <a:spcPts val="7259"/>
              </a:lnSpc>
            </a:pPr>
            <a:r>
              <a:rPr lang="en-US" sz="6599">
                <a:solidFill>
                  <a:srgbClr val="000000"/>
                </a:solidFill>
                <a:latin typeface="Bernoru SemiCondensed"/>
                <a:ea typeface="Bernoru SemiCondensed"/>
                <a:cs typeface="Bernoru SemiCondensed"/>
                <a:sym typeface="Bernoru SemiCondensed"/>
              </a:rPr>
              <a:t>LURAH ANTAR WAKTU</a:t>
            </a:r>
          </a:p>
        </p:txBody>
      </p:sp>
      <p:sp>
        <p:nvSpPr>
          <p:cNvPr name="TextBox 37" id="37"/>
          <p:cNvSpPr txBox="true"/>
          <p:nvPr/>
        </p:nvSpPr>
        <p:spPr>
          <a:xfrm rot="0">
            <a:off x="1640414" y="9758205"/>
            <a:ext cx="9814974" cy="447675"/>
          </a:xfrm>
          <a:prstGeom prst="rect">
            <a:avLst/>
          </a:prstGeom>
        </p:spPr>
        <p:txBody>
          <a:bodyPr anchor="t" rtlCol="false" tIns="0" lIns="0" bIns="0" rIns="0">
            <a:spAutoFit/>
          </a:bodyPr>
          <a:lstStyle/>
          <a:p>
            <a:pPr algn="ctr">
              <a:lnSpc>
                <a:spcPts val="3480"/>
              </a:lnSpc>
            </a:pPr>
            <a:r>
              <a:rPr lang="en-US" sz="2900">
                <a:solidFill>
                  <a:srgbClr val="FFFFFF"/>
                </a:solidFill>
                <a:latin typeface="Bernoru"/>
                <a:ea typeface="Bernoru"/>
                <a:cs typeface="Bernoru"/>
                <a:sym typeface="Bernoru"/>
              </a:rPr>
              <a:t>Mertelu, 18 November 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E2C52"/>
        </a:solidFill>
      </p:bgPr>
    </p:bg>
    <p:spTree>
      <p:nvGrpSpPr>
        <p:cNvPr id="1" name=""/>
        <p:cNvGrpSpPr/>
        <p:nvPr/>
      </p:nvGrpSpPr>
      <p:grpSpPr>
        <a:xfrm>
          <a:off x="0" y="0"/>
          <a:ext cx="0" cy="0"/>
          <a:chOff x="0" y="0"/>
          <a:chExt cx="0" cy="0"/>
        </a:xfrm>
      </p:grpSpPr>
      <p:grpSp>
        <p:nvGrpSpPr>
          <p:cNvPr name="Group 2" id="2"/>
          <p:cNvGrpSpPr/>
          <p:nvPr/>
        </p:nvGrpSpPr>
        <p:grpSpPr>
          <a:xfrm rot="0">
            <a:off x="-1424664" y="9296400"/>
            <a:ext cx="21137328" cy="2362359"/>
            <a:chOff x="0" y="0"/>
            <a:chExt cx="5567033" cy="622185"/>
          </a:xfrm>
        </p:grpSpPr>
        <p:sp>
          <p:nvSpPr>
            <p:cNvPr name="Freeform 3" id="3"/>
            <p:cNvSpPr/>
            <p:nvPr/>
          </p:nvSpPr>
          <p:spPr>
            <a:xfrm flipH="false" flipV="false" rot="0">
              <a:off x="0" y="0"/>
              <a:ext cx="5567033" cy="622185"/>
            </a:xfrm>
            <a:custGeom>
              <a:avLst/>
              <a:gdLst/>
              <a:ahLst/>
              <a:cxnLst/>
              <a:rect r="r" b="b" t="t" l="l"/>
              <a:pathLst>
                <a:path h="622185" w="5567033">
                  <a:moveTo>
                    <a:pt x="0" y="0"/>
                  </a:moveTo>
                  <a:lnTo>
                    <a:pt x="5567033" y="0"/>
                  </a:lnTo>
                  <a:lnTo>
                    <a:pt x="5567033" y="622185"/>
                  </a:lnTo>
                  <a:lnTo>
                    <a:pt x="0" y="622185"/>
                  </a:lnTo>
                  <a:close/>
                </a:path>
              </a:pathLst>
            </a:custGeom>
            <a:solidFill>
              <a:srgbClr val="EE1E31"/>
            </a:solidFill>
          </p:spPr>
        </p:sp>
        <p:sp>
          <p:nvSpPr>
            <p:cNvPr name="TextBox 4" id="4"/>
            <p:cNvSpPr txBox="true"/>
            <p:nvPr/>
          </p:nvSpPr>
          <p:spPr>
            <a:xfrm>
              <a:off x="0" y="-38100"/>
              <a:ext cx="5567033" cy="660285"/>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24664" y="-1993384"/>
            <a:ext cx="21137328" cy="6044167"/>
            <a:chOff x="0" y="0"/>
            <a:chExt cx="6434394" cy="1839899"/>
          </a:xfrm>
        </p:grpSpPr>
        <p:sp>
          <p:nvSpPr>
            <p:cNvPr name="Freeform 6" id="6"/>
            <p:cNvSpPr/>
            <p:nvPr/>
          </p:nvSpPr>
          <p:spPr>
            <a:xfrm flipH="false" flipV="false" rot="0">
              <a:off x="0" y="0"/>
              <a:ext cx="6434394" cy="1839899"/>
            </a:xfrm>
            <a:custGeom>
              <a:avLst/>
              <a:gdLst/>
              <a:ahLst/>
              <a:cxnLst/>
              <a:rect r="r" b="b" t="t" l="l"/>
              <a:pathLst>
                <a:path h="1839899" w="6434394">
                  <a:moveTo>
                    <a:pt x="0" y="0"/>
                  </a:moveTo>
                  <a:lnTo>
                    <a:pt x="6434394" y="0"/>
                  </a:lnTo>
                  <a:lnTo>
                    <a:pt x="6434394" y="1839899"/>
                  </a:lnTo>
                  <a:lnTo>
                    <a:pt x="0" y="1839899"/>
                  </a:lnTo>
                  <a:close/>
                </a:path>
              </a:pathLst>
            </a:custGeom>
            <a:solidFill>
              <a:srgbClr val="E7E5F2"/>
            </a:solidFill>
          </p:spPr>
        </p:sp>
        <p:sp>
          <p:nvSpPr>
            <p:cNvPr name="TextBox 7" id="7"/>
            <p:cNvSpPr txBox="true"/>
            <p:nvPr/>
          </p:nvSpPr>
          <p:spPr>
            <a:xfrm>
              <a:off x="0" y="-38100"/>
              <a:ext cx="6434394" cy="1877999"/>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0" y="127121"/>
            <a:ext cx="18288000" cy="2548605"/>
          </a:xfrm>
          <a:prstGeom prst="rect">
            <a:avLst/>
          </a:prstGeom>
        </p:spPr>
        <p:txBody>
          <a:bodyPr anchor="t" rtlCol="false" tIns="0" lIns="0" bIns="0" rIns="0">
            <a:spAutoFit/>
          </a:bodyPr>
          <a:lstStyle/>
          <a:p>
            <a:pPr algn="r">
              <a:lnSpc>
                <a:spcPts val="6245"/>
              </a:lnSpc>
            </a:pPr>
            <a:r>
              <a:rPr lang="en-US" sz="5677" b="true">
                <a:solidFill>
                  <a:srgbClr val="0E2C52"/>
                </a:solidFill>
                <a:latin typeface="Cooper Hewitt Bold"/>
                <a:ea typeface="Cooper Hewitt Bold"/>
                <a:cs typeface="Cooper Hewitt Bold"/>
                <a:sym typeface="Cooper Hewitt Bold"/>
              </a:rPr>
              <a:t>Penjabat L</a:t>
            </a:r>
            <a:r>
              <a:rPr lang="en-US" b="true" sz="5677">
                <a:solidFill>
                  <a:srgbClr val="0E2C52"/>
                </a:solidFill>
                <a:latin typeface="Cooper Hewitt Bold"/>
                <a:ea typeface="Cooper Hewitt Bold"/>
                <a:cs typeface="Cooper Hewitt Bold"/>
                <a:sym typeface="Cooper Hewitt Bold"/>
              </a:rPr>
              <a:t>urah yang berstatus sebagai Pegawai Negeri Sipil yang akan mencalonkan diri dalam Pemilihan Lurah Antar Waktu</a:t>
            </a:r>
          </a:p>
        </p:txBody>
      </p:sp>
      <p:grpSp>
        <p:nvGrpSpPr>
          <p:cNvPr name="Group 9" id="9"/>
          <p:cNvGrpSpPr/>
          <p:nvPr/>
        </p:nvGrpSpPr>
        <p:grpSpPr>
          <a:xfrm rot="0">
            <a:off x="-1052508" y="2013274"/>
            <a:ext cx="10196508" cy="1019650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6539"/>
            </a:solidFill>
            <a:ln w="12700">
              <a:solidFill>
                <a:srgbClr val="000000"/>
              </a:solidFill>
            </a:ln>
          </p:spPr>
        </p:sp>
      </p:grpSp>
      <p:grpSp>
        <p:nvGrpSpPr>
          <p:cNvPr name="Group 11" id="11"/>
          <p:cNvGrpSpPr/>
          <p:nvPr/>
        </p:nvGrpSpPr>
        <p:grpSpPr>
          <a:xfrm rot="0">
            <a:off x="-1490187" y="2013274"/>
            <a:ext cx="10196508" cy="1019650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p:spPr>
        </p:sp>
      </p:grpSp>
      <p:sp>
        <p:nvSpPr>
          <p:cNvPr name="Freeform 13" id="13"/>
          <p:cNvSpPr/>
          <p:nvPr/>
        </p:nvSpPr>
        <p:spPr>
          <a:xfrm flipH="false" flipV="false" rot="0">
            <a:off x="7450180" y="2543712"/>
            <a:ext cx="1132315" cy="283079"/>
          </a:xfrm>
          <a:custGeom>
            <a:avLst/>
            <a:gdLst/>
            <a:ahLst/>
            <a:cxnLst/>
            <a:rect r="r" b="b" t="t" l="l"/>
            <a:pathLst>
              <a:path h="283079" w="1132315">
                <a:moveTo>
                  <a:pt x="0" y="0"/>
                </a:moveTo>
                <a:lnTo>
                  <a:pt x="1132315" y="0"/>
                </a:lnTo>
                <a:lnTo>
                  <a:pt x="1132315" y="283079"/>
                </a:lnTo>
                <a:lnTo>
                  <a:pt x="0" y="28307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9144000" y="4229587"/>
            <a:ext cx="9144000" cy="5028713"/>
          </a:xfrm>
          <a:prstGeom prst="rect">
            <a:avLst/>
          </a:prstGeom>
        </p:spPr>
        <p:txBody>
          <a:bodyPr anchor="t" rtlCol="false" tIns="0" lIns="0" bIns="0" rIns="0">
            <a:spAutoFit/>
          </a:bodyPr>
          <a:lstStyle/>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Memenuhi persyaratan</a:t>
            </a:r>
            <a:r>
              <a:rPr lang="en-US" b="true" sz="2799">
                <a:solidFill>
                  <a:srgbClr val="E7E5F2"/>
                </a:solidFill>
                <a:latin typeface="Montserrat Medium"/>
                <a:ea typeface="Montserrat Medium"/>
                <a:cs typeface="Montserrat Medium"/>
                <a:sym typeface="Montserrat Medium"/>
              </a:rPr>
              <a:t>;</a:t>
            </a:r>
          </a:p>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Dalam hal Penjabat Lurah mencalonkan diri sebagai Calon Lurah Antar Waktu, Bamuskal mengusulkan pemberhentian yang bersangkutan dan sekaligus mengusulkan calon Penjabat Lurah pengganti dari PNS di lingkungan Pemerintah Daerah lain yang memenuhi syarat.</a:t>
            </a:r>
          </a:p>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Usul pemberhentian sebagaimana dimaksud paling lambat 3 (tiga) hari sejak Penjabat Lurah mengajukan lamaran sebagai bakal Calon Lurah Antar Waktu.</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E2C52"/>
        </a:solidFill>
      </p:bgPr>
    </p:bg>
    <p:spTree>
      <p:nvGrpSpPr>
        <p:cNvPr id="1" name=""/>
        <p:cNvGrpSpPr/>
        <p:nvPr/>
      </p:nvGrpSpPr>
      <p:grpSpPr>
        <a:xfrm>
          <a:off x="0" y="0"/>
          <a:ext cx="0" cy="0"/>
          <a:chOff x="0" y="0"/>
          <a:chExt cx="0" cy="0"/>
        </a:xfrm>
      </p:grpSpPr>
      <p:grpSp>
        <p:nvGrpSpPr>
          <p:cNvPr name="Group 2" id="2"/>
          <p:cNvGrpSpPr/>
          <p:nvPr/>
        </p:nvGrpSpPr>
        <p:grpSpPr>
          <a:xfrm rot="0">
            <a:off x="13174138" y="-626406"/>
            <a:ext cx="6279724" cy="11539811"/>
            <a:chOff x="0" y="0"/>
            <a:chExt cx="1653919" cy="3039292"/>
          </a:xfrm>
        </p:grpSpPr>
        <p:sp>
          <p:nvSpPr>
            <p:cNvPr name="Freeform 3" id="3"/>
            <p:cNvSpPr/>
            <p:nvPr/>
          </p:nvSpPr>
          <p:spPr>
            <a:xfrm flipH="false" flipV="false" rot="0">
              <a:off x="0" y="0"/>
              <a:ext cx="1653919" cy="3039292"/>
            </a:xfrm>
            <a:custGeom>
              <a:avLst/>
              <a:gdLst/>
              <a:ahLst/>
              <a:cxnLst/>
              <a:rect r="r" b="b" t="t" l="l"/>
              <a:pathLst>
                <a:path h="3039292" w="1653919">
                  <a:moveTo>
                    <a:pt x="0" y="0"/>
                  </a:moveTo>
                  <a:lnTo>
                    <a:pt x="1653919" y="0"/>
                  </a:lnTo>
                  <a:lnTo>
                    <a:pt x="1653919" y="3039292"/>
                  </a:lnTo>
                  <a:lnTo>
                    <a:pt x="0" y="3039292"/>
                  </a:lnTo>
                  <a:close/>
                </a:path>
              </a:pathLst>
            </a:custGeom>
            <a:solidFill>
              <a:srgbClr val="EE1E31"/>
            </a:solidFill>
          </p:spPr>
        </p:sp>
        <p:sp>
          <p:nvSpPr>
            <p:cNvPr name="TextBox 4" id="4"/>
            <p:cNvSpPr txBox="true"/>
            <p:nvPr/>
          </p:nvSpPr>
          <p:spPr>
            <a:xfrm>
              <a:off x="0" y="-38100"/>
              <a:ext cx="1653919" cy="307739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124839" y="1133989"/>
            <a:ext cx="8019023" cy="801902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6539"/>
            </a:solidFill>
            <a:ln w="12700">
              <a:solidFill>
                <a:srgbClr val="000000"/>
              </a:solidFill>
            </a:ln>
          </p:spPr>
        </p:sp>
      </p:grpSp>
      <p:grpSp>
        <p:nvGrpSpPr>
          <p:cNvPr name="Group 7" id="7"/>
          <p:cNvGrpSpPr/>
          <p:nvPr/>
        </p:nvGrpSpPr>
        <p:grpSpPr>
          <a:xfrm rot="0">
            <a:off x="9240277" y="1133989"/>
            <a:ext cx="8019023" cy="801902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2222" t="0" r="-22222" b="0"/>
              </a:stretch>
            </a:blipFill>
          </p:spPr>
        </p:sp>
      </p:grpSp>
      <p:sp>
        <p:nvSpPr>
          <p:cNvPr name="Freeform 9" id="9"/>
          <p:cNvSpPr/>
          <p:nvPr/>
        </p:nvSpPr>
        <p:spPr>
          <a:xfrm flipH="false" flipV="false" rot="0">
            <a:off x="16399666" y="805943"/>
            <a:ext cx="1240740" cy="310185"/>
          </a:xfrm>
          <a:custGeom>
            <a:avLst/>
            <a:gdLst/>
            <a:ahLst/>
            <a:cxnLst/>
            <a:rect r="r" b="b" t="t" l="l"/>
            <a:pathLst>
              <a:path h="310185" w="1240740">
                <a:moveTo>
                  <a:pt x="0" y="0"/>
                </a:moveTo>
                <a:lnTo>
                  <a:pt x="1240741" y="0"/>
                </a:lnTo>
                <a:lnTo>
                  <a:pt x="1240741" y="310185"/>
                </a:lnTo>
                <a:lnTo>
                  <a:pt x="0" y="3101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0" id="10"/>
          <p:cNvSpPr/>
          <p:nvPr/>
        </p:nvSpPr>
        <p:spPr>
          <a:xfrm flipH="false" flipV="false" rot="0">
            <a:off x="16399666" y="9170872"/>
            <a:ext cx="1240740" cy="310185"/>
          </a:xfrm>
          <a:custGeom>
            <a:avLst/>
            <a:gdLst/>
            <a:ahLst/>
            <a:cxnLst/>
            <a:rect r="r" b="b" t="t" l="l"/>
            <a:pathLst>
              <a:path h="310185" w="1240740">
                <a:moveTo>
                  <a:pt x="0" y="0"/>
                </a:moveTo>
                <a:lnTo>
                  <a:pt x="1240741" y="0"/>
                </a:lnTo>
                <a:lnTo>
                  <a:pt x="1240741" y="310185"/>
                </a:lnTo>
                <a:lnTo>
                  <a:pt x="0" y="3101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0">
            <a:off x="305605" y="198760"/>
            <a:ext cx="11818668" cy="2284201"/>
          </a:xfrm>
          <a:prstGeom prst="rect">
            <a:avLst/>
          </a:prstGeom>
        </p:spPr>
        <p:txBody>
          <a:bodyPr anchor="t" rtlCol="false" tIns="0" lIns="0" bIns="0" rIns="0">
            <a:spAutoFit/>
          </a:bodyPr>
          <a:lstStyle/>
          <a:p>
            <a:pPr algn="l">
              <a:lnSpc>
                <a:spcPts val="5619"/>
              </a:lnSpc>
            </a:pPr>
            <a:r>
              <a:rPr lang="en-US" sz="5108" b="true">
                <a:solidFill>
                  <a:srgbClr val="E7E5F2"/>
                </a:solidFill>
                <a:latin typeface="Cooper Hewitt Bold"/>
                <a:ea typeface="Cooper Hewitt Bold"/>
                <a:cs typeface="Cooper Hewitt Bold"/>
                <a:sym typeface="Cooper Hewitt Bold"/>
              </a:rPr>
              <a:t>Perangkat Desa/Pamong Kalurahan yang akan mencalonkan diri dalam Pemilihan Lurah Antar Waktu</a:t>
            </a:r>
          </a:p>
        </p:txBody>
      </p:sp>
      <p:sp>
        <p:nvSpPr>
          <p:cNvPr name="TextBox 12" id="12"/>
          <p:cNvSpPr txBox="true"/>
          <p:nvPr/>
        </p:nvSpPr>
        <p:spPr>
          <a:xfrm rot="0">
            <a:off x="0" y="2956032"/>
            <a:ext cx="9144000" cy="5028713"/>
          </a:xfrm>
          <a:prstGeom prst="rect">
            <a:avLst/>
          </a:prstGeom>
        </p:spPr>
        <p:txBody>
          <a:bodyPr anchor="t" rtlCol="false" tIns="0" lIns="0" bIns="0" rIns="0">
            <a:spAutoFit/>
          </a:bodyPr>
          <a:lstStyle/>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Memenuhi persyaratan</a:t>
            </a:r>
            <a:r>
              <a:rPr lang="en-US" b="true" sz="2799">
                <a:solidFill>
                  <a:srgbClr val="E7E5F2"/>
                </a:solidFill>
                <a:latin typeface="Montserrat Medium"/>
                <a:ea typeface="Montserrat Medium"/>
                <a:cs typeface="Montserrat Medium"/>
                <a:sym typeface="Montserrat Medium"/>
              </a:rPr>
              <a:t>;</a:t>
            </a:r>
          </a:p>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Pamong tsb </a:t>
            </a:r>
            <a:r>
              <a:rPr lang="en-US" b="true" sz="2799">
                <a:solidFill>
                  <a:srgbClr val="E7E5F2"/>
                </a:solidFill>
                <a:latin typeface="Montserrat Medium"/>
                <a:ea typeface="Montserrat Medium"/>
                <a:cs typeface="Montserrat Medium"/>
                <a:sym typeface="Montserrat Medium"/>
              </a:rPr>
              <a:t>harus mendapatkan izin cuti dari Kepala Desa/Lurah/Penjabat Lurah sejak yang bersangkutan terdaftar sebagai bakal calon Lurah Antar Waktu sampai dengan selesainya pelaksanaan penetapan calon terpilih</a:t>
            </a:r>
          </a:p>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Perangkat De</a:t>
            </a:r>
            <a:r>
              <a:rPr lang="en-US" b="true" sz="2799">
                <a:solidFill>
                  <a:srgbClr val="E7E5F2"/>
                </a:solidFill>
                <a:latin typeface="Montserrat Medium"/>
                <a:ea typeface="Montserrat Medium"/>
                <a:cs typeface="Montserrat Medium"/>
                <a:sym typeface="Montserrat Medium"/>
              </a:rPr>
              <a:t>sa/Pamong Kalurahan yang mencalonkan diri sebagai Lurah Antar Waktu apabila terpilih menjadi Lurah Antar Waktu yang bersangkutan diberhentikan dari jabatannya sebagai Perangkat Desa/Pamong Kalurahan terhitung sejak tanggal pelantikan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E2C52"/>
        </a:solidFill>
      </p:bgPr>
    </p:bg>
    <p:spTree>
      <p:nvGrpSpPr>
        <p:cNvPr id="1" name=""/>
        <p:cNvGrpSpPr/>
        <p:nvPr/>
      </p:nvGrpSpPr>
      <p:grpSpPr>
        <a:xfrm>
          <a:off x="0" y="0"/>
          <a:ext cx="0" cy="0"/>
          <a:chOff x="0" y="0"/>
          <a:chExt cx="0" cy="0"/>
        </a:xfrm>
      </p:grpSpPr>
      <p:grpSp>
        <p:nvGrpSpPr>
          <p:cNvPr name="Group 2" id="2"/>
          <p:cNvGrpSpPr/>
          <p:nvPr/>
        </p:nvGrpSpPr>
        <p:grpSpPr>
          <a:xfrm rot="0">
            <a:off x="-1424664" y="-2469167"/>
            <a:ext cx="21137328" cy="6076706"/>
            <a:chOff x="0" y="0"/>
            <a:chExt cx="5567033" cy="1600449"/>
          </a:xfrm>
        </p:grpSpPr>
        <p:sp>
          <p:nvSpPr>
            <p:cNvPr name="Freeform 3" id="3"/>
            <p:cNvSpPr/>
            <p:nvPr/>
          </p:nvSpPr>
          <p:spPr>
            <a:xfrm flipH="false" flipV="false" rot="0">
              <a:off x="0" y="0"/>
              <a:ext cx="5567033" cy="1600449"/>
            </a:xfrm>
            <a:custGeom>
              <a:avLst/>
              <a:gdLst/>
              <a:ahLst/>
              <a:cxnLst/>
              <a:rect r="r" b="b" t="t" l="l"/>
              <a:pathLst>
                <a:path h="1600449" w="5567033">
                  <a:moveTo>
                    <a:pt x="0" y="0"/>
                  </a:moveTo>
                  <a:lnTo>
                    <a:pt x="5567033" y="0"/>
                  </a:lnTo>
                  <a:lnTo>
                    <a:pt x="5567033" y="1600449"/>
                  </a:lnTo>
                  <a:lnTo>
                    <a:pt x="0" y="1600449"/>
                  </a:lnTo>
                  <a:close/>
                </a:path>
              </a:pathLst>
            </a:custGeom>
            <a:solidFill>
              <a:srgbClr val="EE1E31"/>
            </a:solidFill>
          </p:spPr>
        </p:sp>
        <p:sp>
          <p:nvSpPr>
            <p:cNvPr name="TextBox 4" id="4"/>
            <p:cNvSpPr txBox="true"/>
            <p:nvPr/>
          </p:nvSpPr>
          <p:spPr>
            <a:xfrm>
              <a:off x="0" y="-38100"/>
              <a:ext cx="5567033" cy="1638549"/>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321511" y="1539415"/>
            <a:ext cx="1240740" cy="310185"/>
          </a:xfrm>
          <a:custGeom>
            <a:avLst/>
            <a:gdLst/>
            <a:ahLst/>
            <a:cxnLst/>
            <a:rect r="r" b="b" t="t" l="l"/>
            <a:pathLst>
              <a:path h="310185" w="1240740">
                <a:moveTo>
                  <a:pt x="0" y="0"/>
                </a:moveTo>
                <a:lnTo>
                  <a:pt x="1240741" y="0"/>
                </a:lnTo>
                <a:lnTo>
                  <a:pt x="1240741" y="310185"/>
                </a:lnTo>
                <a:lnTo>
                  <a:pt x="0" y="3101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424664" y="9612612"/>
            <a:ext cx="21137328" cy="2362359"/>
            <a:chOff x="0" y="0"/>
            <a:chExt cx="5567033" cy="622185"/>
          </a:xfrm>
        </p:grpSpPr>
        <p:sp>
          <p:nvSpPr>
            <p:cNvPr name="Freeform 7" id="7"/>
            <p:cNvSpPr/>
            <p:nvPr/>
          </p:nvSpPr>
          <p:spPr>
            <a:xfrm flipH="false" flipV="false" rot="0">
              <a:off x="0" y="0"/>
              <a:ext cx="5567033" cy="622185"/>
            </a:xfrm>
            <a:custGeom>
              <a:avLst/>
              <a:gdLst/>
              <a:ahLst/>
              <a:cxnLst/>
              <a:rect r="r" b="b" t="t" l="l"/>
              <a:pathLst>
                <a:path h="622185" w="5567033">
                  <a:moveTo>
                    <a:pt x="0" y="0"/>
                  </a:moveTo>
                  <a:lnTo>
                    <a:pt x="5567033" y="0"/>
                  </a:lnTo>
                  <a:lnTo>
                    <a:pt x="5567033" y="622185"/>
                  </a:lnTo>
                  <a:lnTo>
                    <a:pt x="0" y="622185"/>
                  </a:lnTo>
                  <a:close/>
                </a:path>
              </a:pathLst>
            </a:custGeom>
            <a:solidFill>
              <a:srgbClr val="EE1E31"/>
            </a:solidFill>
          </p:spPr>
        </p:sp>
        <p:sp>
          <p:nvSpPr>
            <p:cNvPr name="TextBox 8" id="8"/>
            <p:cNvSpPr txBox="true"/>
            <p:nvPr/>
          </p:nvSpPr>
          <p:spPr>
            <a:xfrm>
              <a:off x="0" y="-38100"/>
              <a:ext cx="5567033" cy="66028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0438527" y="2670500"/>
            <a:ext cx="9304471" cy="930447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6539"/>
            </a:solidFill>
            <a:ln w="12700">
              <a:solidFill>
                <a:srgbClr val="000000"/>
              </a:solidFill>
            </a:ln>
          </p:spPr>
        </p:sp>
      </p:grpSp>
      <p:grpSp>
        <p:nvGrpSpPr>
          <p:cNvPr name="Group 11" id="11"/>
          <p:cNvGrpSpPr/>
          <p:nvPr/>
        </p:nvGrpSpPr>
        <p:grpSpPr>
          <a:xfrm rot="0">
            <a:off x="10818206" y="2670500"/>
            <a:ext cx="9304471" cy="930447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4941" t="0" r="-24941" b="0"/>
              </a:stretch>
            </a:blipFill>
          </p:spPr>
        </p:sp>
      </p:grpSp>
      <p:sp>
        <p:nvSpPr>
          <p:cNvPr name="TextBox 13" id="13"/>
          <p:cNvSpPr txBox="true"/>
          <p:nvPr/>
        </p:nvSpPr>
        <p:spPr>
          <a:xfrm rot="0">
            <a:off x="569240" y="321299"/>
            <a:ext cx="16690060" cy="1996776"/>
          </a:xfrm>
          <a:prstGeom prst="rect">
            <a:avLst/>
          </a:prstGeom>
        </p:spPr>
        <p:txBody>
          <a:bodyPr anchor="t" rtlCol="false" tIns="0" lIns="0" bIns="0" rIns="0">
            <a:spAutoFit/>
          </a:bodyPr>
          <a:lstStyle/>
          <a:p>
            <a:pPr algn="l">
              <a:lnSpc>
                <a:spcPts val="7124"/>
              </a:lnSpc>
            </a:pPr>
            <a:r>
              <a:rPr lang="en-US" sz="6476" b="true">
                <a:solidFill>
                  <a:srgbClr val="E7E5F2"/>
                </a:solidFill>
                <a:latin typeface="Cooper Hewitt Bold"/>
                <a:ea typeface="Cooper Hewitt Bold"/>
                <a:cs typeface="Cooper Hewitt Bold"/>
                <a:sym typeface="Cooper Hewitt Bold"/>
              </a:rPr>
              <a:t>A</a:t>
            </a:r>
            <a:r>
              <a:rPr lang="en-US" sz="6476" b="true">
                <a:solidFill>
                  <a:srgbClr val="E7E5F2"/>
                </a:solidFill>
                <a:latin typeface="Cooper Hewitt Bold"/>
                <a:ea typeface="Cooper Hewitt Bold"/>
                <a:cs typeface="Cooper Hewitt Bold"/>
                <a:sym typeface="Cooper Hewitt Bold"/>
              </a:rPr>
              <a:t>nggota Bamuskal yang akan mencalonkan diri sebagai Lurah Antar Waktu</a:t>
            </a:r>
          </a:p>
        </p:txBody>
      </p:sp>
      <p:sp>
        <p:nvSpPr>
          <p:cNvPr name="TextBox 14" id="14"/>
          <p:cNvSpPr txBox="true"/>
          <p:nvPr/>
        </p:nvSpPr>
        <p:spPr>
          <a:xfrm rot="0">
            <a:off x="0" y="4485580"/>
            <a:ext cx="10162846" cy="3769153"/>
          </a:xfrm>
          <a:prstGeom prst="rect">
            <a:avLst/>
          </a:prstGeom>
        </p:spPr>
        <p:txBody>
          <a:bodyPr anchor="t" rtlCol="false" tIns="0" lIns="0" bIns="0" rIns="0">
            <a:spAutoFit/>
          </a:bodyPr>
          <a:lstStyle/>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Memenuhi persyaratan</a:t>
            </a:r>
            <a:r>
              <a:rPr lang="en-US" b="true" sz="2799">
                <a:solidFill>
                  <a:srgbClr val="E7E5F2"/>
                </a:solidFill>
                <a:latin typeface="Montserrat Medium"/>
                <a:ea typeface="Montserrat Medium"/>
                <a:cs typeface="Montserrat Medium"/>
                <a:sym typeface="Montserrat Medium"/>
              </a:rPr>
              <a:t>;</a:t>
            </a:r>
          </a:p>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anggota Bamuskal dibebas tugaskan dari keanggotaan Bamuskal sejak ditetapkan sebagai bakal Calon Lurah sampai dengan penetapan Calon Lurah</a:t>
            </a:r>
          </a:p>
          <a:p>
            <a:pPr algn="just" marL="604335" indent="-302167" lvl="1">
              <a:lnSpc>
                <a:spcPts val="3358"/>
              </a:lnSpc>
              <a:buAutoNum type="arabicPeriod" startAt="1"/>
            </a:pPr>
            <a:r>
              <a:rPr lang="en-US" b="true" sz="2799">
                <a:solidFill>
                  <a:srgbClr val="E7E5F2"/>
                </a:solidFill>
                <a:latin typeface="Montserrat Medium"/>
                <a:ea typeface="Montserrat Medium"/>
                <a:cs typeface="Montserrat Medium"/>
                <a:sym typeface="Montserrat Medium"/>
              </a:rPr>
              <a:t>A</a:t>
            </a:r>
            <a:r>
              <a:rPr lang="en-US" b="true" sz="2799">
                <a:solidFill>
                  <a:srgbClr val="E7E5F2"/>
                </a:solidFill>
                <a:latin typeface="Montserrat Medium"/>
                <a:ea typeface="Montserrat Medium"/>
                <a:cs typeface="Montserrat Medium"/>
                <a:sym typeface="Montserrat Medium"/>
              </a:rPr>
              <a:t>nggota Bamuskal yang ditetapkan sebagai Calon Lurah Antar Waktu diberhentikan dari keanggotaan Bamuskal.</a:t>
            </a:r>
          </a:p>
          <a:p>
            <a:pPr algn="just">
              <a:lnSpc>
                <a:spcPts val="3358"/>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2500" y="1055790"/>
            <a:ext cx="13557380" cy="1214127"/>
            <a:chOff x="0" y="0"/>
            <a:chExt cx="6314885" cy="565528"/>
          </a:xfrm>
        </p:grpSpPr>
        <p:sp>
          <p:nvSpPr>
            <p:cNvPr name="Freeform 3" id="3"/>
            <p:cNvSpPr/>
            <p:nvPr/>
          </p:nvSpPr>
          <p:spPr>
            <a:xfrm flipH="false" flipV="false" rot="0">
              <a:off x="0" y="0"/>
              <a:ext cx="6314885" cy="565527"/>
            </a:xfrm>
            <a:custGeom>
              <a:avLst/>
              <a:gdLst/>
              <a:ahLst/>
              <a:cxnLst/>
              <a:rect r="r" b="b" t="t" l="l"/>
              <a:pathLst>
                <a:path h="565527" w="6314885">
                  <a:moveTo>
                    <a:pt x="57105" y="0"/>
                  </a:moveTo>
                  <a:lnTo>
                    <a:pt x="6257781" y="0"/>
                  </a:lnTo>
                  <a:cubicBezTo>
                    <a:pt x="6289319" y="0"/>
                    <a:pt x="6314885" y="25567"/>
                    <a:pt x="6314885" y="57105"/>
                  </a:cubicBezTo>
                  <a:lnTo>
                    <a:pt x="6314885" y="508423"/>
                  </a:lnTo>
                  <a:cubicBezTo>
                    <a:pt x="6314885" y="539961"/>
                    <a:pt x="6289319" y="565527"/>
                    <a:pt x="6257781" y="565527"/>
                  </a:cubicBezTo>
                  <a:lnTo>
                    <a:pt x="57105" y="565527"/>
                  </a:lnTo>
                  <a:cubicBezTo>
                    <a:pt x="25567" y="565527"/>
                    <a:pt x="0" y="539961"/>
                    <a:pt x="0" y="508423"/>
                  </a:cubicBezTo>
                  <a:lnTo>
                    <a:pt x="0" y="57105"/>
                  </a:lnTo>
                  <a:cubicBezTo>
                    <a:pt x="0" y="25567"/>
                    <a:pt x="25567" y="0"/>
                    <a:pt x="57105" y="0"/>
                  </a:cubicBezTo>
                  <a:close/>
                </a:path>
              </a:pathLst>
            </a:custGeom>
            <a:solidFill>
              <a:srgbClr val="036661"/>
            </a:solidFill>
          </p:spPr>
        </p:sp>
        <p:sp>
          <p:nvSpPr>
            <p:cNvPr name="TextBox 4" id="4"/>
            <p:cNvSpPr txBox="true"/>
            <p:nvPr/>
          </p:nvSpPr>
          <p:spPr>
            <a:xfrm>
              <a:off x="0" y="-38100"/>
              <a:ext cx="6314885" cy="60362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52500" y="952500"/>
            <a:ext cx="13557380" cy="1214127"/>
            <a:chOff x="0" y="0"/>
            <a:chExt cx="6314885" cy="565528"/>
          </a:xfrm>
        </p:grpSpPr>
        <p:sp>
          <p:nvSpPr>
            <p:cNvPr name="Freeform 6" id="6"/>
            <p:cNvSpPr/>
            <p:nvPr/>
          </p:nvSpPr>
          <p:spPr>
            <a:xfrm flipH="false" flipV="false" rot="0">
              <a:off x="0" y="0"/>
              <a:ext cx="6314885" cy="565527"/>
            </a:xfrm>
            <a:custGeom>
              <a:avLst/>
              <a:gdLst/>
              <a:ahLst/>
              <a:cxnLst/>
              <a:rect r="r" b="b" t="t" l="l"/>
              <a:pathLst>
                <a:path h="565527" w="6314885">
                  <a:moveTo>
                    <a:pt x="57105" y="0"/>
                  </a:moveTo>
                  <a:lnTo>
                    <a:pt x="6257781" y="0"/>
                  </a:lnTo>
                  <a:cubicBezTo>
                    <a:pt x="6289319" y="0"/>
                    <a:pt x="6314885" y="25567"/>
                    <a:pt x="6314885" y="57105"/>
                  </a:cubicBezTo>
                  <a:lnTo>
                    <a:pt x="6314885" y="508423"/>
                  </a:lnTo>
                  <a:cubicBezTo>
                    <a:pt x="6314885" y="539961"/>
                    <a:pt x="6289319" y="565527"/>
                    <a:pt x="6257781" y="565527"/>
                  </a:cubicBezTo>
                  <a:lnTo>
                    <a:pt x="57105" y="565527"/>
                  </a:lnTo>
                  <a:cubicBezTo>
                    <a:pt x="25567" y="565527"/>
                    <a:pt x="0" y="539961"/>
                    <a:pt x="0" y="508423"/>
                  </a:cubicBezTo>
                  <a:lnTo>
                    <a:pt x="0" y="57105"/>
                  </a:lnTo>
                  <a:cubicBezTo>
                    <a:pt x="0" y="25567"/>
                    <a:pt x="25567" y="0"/>
                    <a:pt x="57105" y="0"/>
                  </a:cubicBezTo>
                  <a:close/>
                </a:path>
              </a:pathLst>
            </a:custGeom>
            <a:solidFill>
              <a:srgbClr val="FD9B00"/>
            </a:solidFill>
          </p:spPr>
        </p:sp>
        <p:sp>
          <p:nvSpPr>
            <p:cNvPr name="TextBox 7" id="7"/>
            <p:cNvSpPr txBox="true"/>
            <p:nvPr/>
          </p:nvSpPr>
          <p:spPr>
            <a:xfrm>
              <a:off x="0" y="-38100"/>
              <a:ext cx="6314885" cy="603628"/>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363280" y="1163256"/>
            <a:ext cx="10524298" cy="742950"/>
          </a:xfrm>
          <a:prstGeom prst="rect">
            <a:avLst/>
          </a:prstGeom>
        </p:spPr>
        <p:txBody>
          <a:bodyPr anchor="t" rtlCol="false" tIns="0" lIns="0" bIns="0" rIns="0">
            <a:spAutoFit/>
          </a:bodyPr>
          <a:lstStyle/>
          <a:p>
            <a:pPr algn="ctr" marL="0" indent="0" lvl="0">
              <a:lnSpc>
                <a:spcPts val="5562"/>
              </a:lnSpc>
              <a:spcBef>
                <a:spcPct val="0"/>
              </a:spcBef>
            </a:pPr>
            <a:r>
              <a:rPr lang="en-US" b="true" sz="4635">
                <a:solidFill>
                  <a:srgbClr val="000000"/>
                </a:solidFill>
                <a:latin typeface="Poppins Bold"/>
                <a:ea typeface="Poppins Bold"/>
                <a:cs typeface="Poppins Bold"/>
                <a:sym typeface="Poppins Bold"/>
              </a:rPr>
              <a:t>PENELITIAN DAN PENETAPAN CALON</a:t>
            </a:r>
          </a:p>
        </p:txBody>
      </p:sp>
      <p:grpSp>
        <p:nvGrpSpPr>
          <p:cNvPr name="Group 9" id="9"/>
          <p:cNvGrpSpPr/>
          <p:nvPr/>
        </p:nvGrpSpPr>
        <p:grpSpPr>
          <a:xfrm rot="0">
            <a:off x="10621308" y="430248"/>
            <a:ext cx="8976351" cy="8976351"/>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661"/>
            </a:solidFill>
            <a:ln cap="sq" w="12700">
              <a:solidFill>
                <a:srgbClr val="000000"/>
              </a:solidFill>
              <a:prstDash val="solid"/>
              <a:miter/>
            </a:ln>
          </p:spPr>
        </p:sp>
      </p:grpSp>
      <p:grpSp>
        <p:nvGrpSpPr>
          <p:cNvPr name="Group 11" id="11"/>
          <p:cNvGrpSpPr/>
          <p:nvPr/>
        </p:nvGrpSpPr>
        <p:grpSpPr>
          <a:xfrm rot="0">
            <a:off x="10941095" y="728001"/>
            <a:ext cx="8976351" cy="8976351"/>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a:ln cap="sq" w="12700">
              <a:solidFill>
                <a:srgbClr val="000000"/>
              </a:solidFill>
              <a:prstDash val="solid"/>
              <a:miter/>
            </a:ln>
          </p:spPr>
        </p:sp>
      </p:grpSp>
      <p:grpSp>
        <p:nvGrpSpPr>
          <p:cNvPr name="Group 13" id="13"/>
          <p:cNvGrpSpPr/>
          <p:nvPr/>
        </p:nvGrpSpPr>
        <p:grpSpPr>
          <a:xfrm rot="0">
            <a:off x="10824088" y="430248"/>
            <a:ext cx="8976351" cy="897635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0" r="0" b="0"/>
              </a:stretch>
            </a:blipFill>
            <a:ln cap="sq">
              <a:noFill/>
              <a:prstDash val="solid"/>
              <a:miter/>
            </a:ln>
          </p:spPr>
        </p:sp>
      </p:grpSp>
      <p:sp>
        <p:nvSpPr>
          <p:cNvPr name="Freeform 15" id="15"/>
          <p:cNvSpPr/>
          <p:nvPr/>
        </p:nvSpPr>
        <p:spPr>
          <a:xfrm flipH="false" flipV="false" rot="0">
            <a:off x="239723" y="2672938"/>
            <a:ext cx="1425554" cy="1513619"/>
          </a:xfrm>
          <a:custGeom>
            <a:avLst/>
            <a:gdLst/>
            <a:ahLst/>
            <a:cxnLst/>
            <a:rect r="r" b="b" t="t" l="l"/>
            <a:pathLst>
              <a:path h="1513619" w="1425554">
                <a:moveTo>
                  <a:pt x="0" y="0"/>
                </a:moveTo>
                <a:lnTo>
                  <a:pt x="1425554" y="0"/>
                </a:lnTo>
                <a:lnTo>
                  <a:pt x="1425554" y="1513619"/>
                </a:lnTo>
                <a:lnTo>
                  <a:pt x="0" y="151361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212298" y="4691382"/>
            <a:ext cx="1452979" cy="1223144"/>
          </a:xfrm>
          <a:custGeom>
            <a:avLst/>
            <a:gdLst/>
            <a:ahLst/>
            <a:cxnLst/>
            <a:rect r="r" b="b" t="t" l="l"/>
            <a:pathLst>
              <a:path h="1223144" w="1452979">
                <a:moveTo>
                  <a:pt x="0" y="0"/>
                </a:moveTo>
                <a:lnTo>
                  <a:pt x="1452979" y="0"/>
                </a:lnTo>
                <a:lnTo>
                  <a:pt x="1452979" y="1223144"/>
                </a:lnTo>
                <a:lnTo>
                  <a:pt x="0" y="12231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25502" y="6576293"/>
            <a:ext cx="1539775" cy="1119392"/>
          </a:xfrm>
          <a:custGeom>
            <a:avLst/>
            <a:gdLst/>
            <a:ahLst/>
            <a:cxnLst/>
            <a:rect r="r" b="b" t="t" l="l"/>
            <a:pathLst>
              <a:path h="1119392" w="1539775">
                <a:moveTo>
                  <a:pt x="0" y="0"/>
                </a:moveTo>
                <a:lnTo>
                  <a:pt x="1539775" y="0"/>
                </a:lnTo>
                <a:lnTo>
                  <a:pt x="1539775" y="1119392"/>
                </a:lnTo>
                <a:lnTo>
                  <a:pt x="0" y="111939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426988" y="6038417"/>
            <a:ext cx="936802" cy="1171003"/>
          </a:xfrm>
          <a:custGeom>
            <a:avLst/>
            <a:gdLst/>
            <a:ahLst/>
            <a:cxnLst/>
            <a:rect r="r" b="b" t="t" l="l"/>
            <a:pathLst>
              <a:path h="1171003" w="936802">
                <a:moveTo>
                  <a:pt x="0" y="0"/>
                </a:moveTo>
                <a:lnTo>
                  <a:pt x="936802" y="0"/>
                </a:lnTo>
                <a:lnTo>
                  <a:pt x="936802" y="1171003"/>
                </a:lnTo>
                <a:lnTo>
                  <a:pt x="0" y="117100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212298" y="7787707"/>
            <a:ext cx="13557380" cy="2451668"/>
            <a:chOff x="0" y="0"/>
            <a:chExt cx="6314885" cy="1141961"/>
          </a:xfrm>
        </p:grpSpPr>
        <p:sp>
          <p:nvSpPr>
            <p:cNvPr name="Freeform 20" id="20"/>
            <p:cNvSpPr/>
            <p:nvPr/>
          </p:nvSpPr>
          <p:spPr>
            <a:xfrm flipH="false" flipV="false" rot="0">
              <a:off x="0" y="0"/>
              <a:ext cx="6314885" cy="1141961"/>
            </a:xfrm>
            <a:custGeom>
              <a:avLst/>
              <a:gdLst/>
              <a:ahLst/>
              <a:cxnLst/>
              <a:rect r="r" b="b" t="t" l="l"/>
              <a:pathLst>
                <a:path h="1141961" w="6314885">
                  <a:moveTo>
                    <a:pt x="57105" y="0"/>
                  </a:moveTo>
                  <a:lnTo>
                    <a:pt x="6257781" y="0"/>
                  </a:lnTo>
                  <a:cubicBezTo>
                    <a:pt x="6289319" y="0"/>
                    <a:pt x="6314885" y="25567"/>
                    <a:pt x="6314885" y="57105"/>
                  </a:cubicBezTo>
                  <a:lnTo>
                    <a:pt x="6314885" y="1084856"/>
                  </a:lnTo>
                  <a:cubicBezTo>
                    <a:pt x="6314885" y="1116394"/>
                    <a:pt x="6289319" y="1141961"/>
                    <a:pt x="6257781" y="1141961"/>
                  </a:cubicBezTo>
                  <a:lnTo>
                    <a:pt x="57105" y="1141961"/>
                  </a:lnTo>
                  <a:cubicBezTo>
                    <a:pt x="25567" y="1141961"/>
                    <a:pt x="0" y="1116394"/>
                    <a:pt x="0" y="1084856"/>
                  </a:cubicBezTo>
                  <a:lnTo>
                    <a:pt x="0" y="57105"/>
                  </a:lnTo>
                  <a:cubicBezTo>
                    <a:pt x="0" y="25567"/>
                    <a:pt x="25567" y="0"/>
                    <a:pt x="57105" y="0"/>
                  </a:cubicBezTo>
                  <a:close/>
                </a:path>
              </a:pathLst>
            </a:custGeom>
            <a:solidFill>
              <a:srgbClr val="FD9B00"/>
            </a:solidFill>
          </p:spPr>
        </p:sp>
        <p:sp>
          <p:nvSpPr>
            <p:cNvPr name="TextBox 21" id="21"/>
            <p:cNvSpPr txBox="true"/>
            <p:nvPr/>
          </p:nvSpPr>
          <p:spPr>
            <a:xfrm>
              <a:off x="0" y="-38100"/>
              <a:ext cx="6314885" cy="1180061"/>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726490" y="2644363"/>
            <a:ext cx="8894818" cy="1542194"/>
          </a:xfrm>
          <a:prstGeom prst="rect">
            <a:avLst/>
          </a:prstGeom>
        </p:spPr>
        <p:txBody>
          <a:bodyPr anchor="t" rtlCol="false" tIns="0" lIns="0" bIns="0" rIns="0">
            <a:spAutoFit/>
          </a:bodyPr>
          <a:lstStyle/>
          <a:p>
            <a:pPr algn="just">
              <a:lnSpc>
                <a:spcPts val="3023"/>
              </a:lnSpc>
            </a:pPr>
            <a:r>
              <a:rPr lang="en-US" sz="2519" b="true">
                <a:solidFill>
                  <a:srgbClr val="000000"/>
                </a:solidFill>
                <a:latin typeface="Poppins Medium"/>
                <a:ea typeface="Poppins Medium"/>
                <a:cs typeface="Poppins Medium"/>
                <a:sym typeface="Poppins Medium"/>
              </a:rPr>
              <a:t>Panitia Pemilihan melakukan penelitian kelengkapan dan keabsahan administrasi bakal calon Lurah Antar Waktu selama 7 Hari  setelah berakhirnya waktu pendaftaran</a:t>
            </a:r>
          </a:p>
        </p:txBody>
      </p:sp>
      <p:sp>
        <p:nvSpPr>
          <p:cNvPr name="TextBox 23" id="23"/>
          <p:cNvSpPr txBox="true"/>
          <p:nvPr/>
        </p:nvSpPr>
        <p:spPr>
          <a:xfrm rot="0">
            <a:off x="1726490" y="4662807"/>
            <a:ext cx="8894818" cy="1163789"/>
          </a:xfrm>
          <a:prstGeom prst="rect">
            <a:avLst/>
          </a:prstGeom>
        </p:spPr>
        <p:txBody>
          <a:bodyPr anchor="t" rtlCol="false" tIns="0" lIns="0" bIns="0" rIns="0">
            <a:spAutoFit/>
          </a:bodyPr>
          <a:lstStyle/>
          <a:p>
            <a:pPr algn="just">
              <a:lnSpc>
                <a:spcPts val="3023"/>
              </a:lnSpc>
            </a:pPr>
            <a:r>
              <a:rPr lang="en-US" sz="2519" b="true">
                <a:solidFill>
                  <a:srgbClr val="000000"/>
                </a:solidFill>
                <a:latin typeface="Poppins Medium"/>
                <a:ea typeface="Poppins Medium"/>
                <a:cs typeface="Poppins Medium"/>
                <a:sym typeface="Poppins Medium"/>
              </a:rPr>
              <a:t>Hasil penelitian dituangkan dalam berita acara hasil penelitian kelengkapan dan keabsahan administrasi bakal calon Lurah Antar Waktu</a:t>
            </a:r>
          </a:p>
        </p:txBody>
      </p:sp>
      <p:sp>
        <p:nvSpPr>
          <p:cNvPr name="TextBox 24" id="24"/>
          <p:cNvSpPr txBox="true"/>
          <p:nvPr/>
        </p:nvSpPr>
        <p:spPr>
          <a:xfrm rot="0">
            <a:off x="1726490" y="6547718"/>
            <a:ext cx="9097598" cy="1163789"/>
          </a:xfrm>
          <a:prstGeom prst="rect">
            <a:avLst/>
          </a:prstGeom>
        </p:spPr>
        <p:txBody>
          <a:bodyPr anchor="t" rtlCol="false" tIns="0" lIns="0" bIns="0" rIns="0">
            <a:spAutoFit/>
          </a:bodyPr>
          <a:lstStyle/>
          <a:p>
            <a:pPr algn="just">
              <a:lnSpc>
                <a:spcPts val="3023"/>
              </a:lnSpc>
            </a:pPr>
            <a:r>
              <a:rPr lang="en-US" sz="2519" b="true">
                <a:solidFill>
                  <a:srgbClr val="000000"/>
                </a:solidFill>
                <a:latin typeface="Poppins Medium"/>
                <a:ea typeface="Poppins Medium"/>
                <a:cs typeface="Poppins Medium"/>
                <a:sym typeface="Poppins Medium"/>
              </a:rPr>
              <a:t>Berita acara ditandatangani oleh Ketua Panitia dan sekurang-kurangnya 2 (dua) orang anggota Panitia Pemilihan</a:t>
            </a:r>
          </a:p>
        </p:txBody>
      </p:sp>
      <p:sp>
        <p:nvSpPr>
          <p:cNvPr name="TextBox 25" id="25"/>
          <p:cNvSpPr txBox="true"/>
          <p:nvPr/>
        </p:nvSpPr>
        <p:spPr>
          <a:xfrm rot="0">
            <a:off x="426988" y="7858125"/>
            <a:ext cx="12818852" cy="2695575"/>
          </a:xfrm>
          <a:prstGeom prst="rect">
            <a:avLst/>
          </a:prstGeom>
        </p:spPr>
        <p:txBody>
          <a:bodyPr anchor="t" rtlCol="false" tIns="0" lIns="0" bIns="0" rIns="0">
            <a:spAutoFit/>
          </a:bodyPr>
          <a:lstStyle/>
          <a:p>
            <a:pPr algn="just" marL="544050" indent="-272025" lvl="1">
              <a:lnSpc>
                <a:spcPts val="3023"/>
              </a:lnSpc>
              <a:buFont typeface="Arial"/>
              <a:buChar char="•"/>
            </a:pPr>
            <a:r>
              <a:rPr lang="en-US" b="true" sz="2519">
                <a:solidFill>
                  <a:srgbClr val="000000"/>
                </a:solidFill>
                <a:latin typeface="Poppins Medium"/>
                <a:ea typeface="Poppins Medium"/>
                <a:cs typeface="Poppins Medium"/>
                <a:sym typeface="Poppins Medium"/>
              </a:rPr>
              <a:t>Panitia Pemilihan menetapkan bakal calon Lurah Antar Waktu yang berhak dipilih dalam Musyawarah Kalurahan berjumlah paling sedikit 2 (dua) orang dan paling banyak 3 (tiga) orang.</a:t>
            </a:r>
          </a:p>
          <a:p>
            <a:pPr algn="just" marL="544050" indent="-272025" lvl="1">
              <a:lnSpc>
                <a:spcPts val="3023"/>
              </a:lnSpc>
              <a:buFont typeface="Arial"/>
              <a:buChar char="•"/>
            </a:pPr>
            <a:r>
              <a:rPr lang="en-US" b="true" sz="2519">
                <a:solidFill>
                  <a:srgbClr val="000000"/>
                </a:solidFill>
                <a:latin typeface="Poppins Medium"/>
                <a:ea typeface="Poppins Medium"/>
                <a:cs typeface="Poppins Medium"/>
                <a:sym typeface="Poppins Medium"/>
              </a:rPr>
              <a:t>Penetapan bakal calon Lurah Antar Waktu yang berhak dipilih dalam Musyawarah Kalurahan ditetapkan dengan Keputusan Panitia Pemilihan setelah mendapatkan pengesahan oleh Musyawarah Kalurahan.</a:t>
            </a:r>
          </a:p>
          <a:p>
            <a:pPr algn="just">
              <a:lnSpc>
                <a:spcPts val="3023"/>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25902" y="1273410"/>
            <a:ext cx="8018098" cy="2241246"/>
            <a:chOff x="0" y="0"/>
            <a:chExt cx="3140561" cy="877860"/>
          </a:xfrm>
        </p:grpSpPr>
        <p:sp>
          <p:nvSpPr>
            <p:cNvPr name="Freeform 3" id="3"/>
            <p:cNvSpPr/>
            <p:nvPr/>
          </p:nvSpPr>
          <p:spPr>
            <a:xfrm flipH="false" flipV="false" rot="0">
              <a:off x="0" y="0"/>
              <a:ext cx="3140561" cy="877860"/>
            </a:xfrm>
            <a:custGeom>
              <a:avLst/>
              <a:gdLst/>
              <a:ahLst/>
              <a:cxnLst/>
              <a:rect r="r" b="b" t="t" l="l"/>
              <a:pathLst>
                <a:path h="877860" w="3140561">
                  <a:moveTo>
                    <a:pt x="96556" y="0"/>
                  </a:moveTo>
                  <a:lnTo>
                    <a:pt x="3044005" y="0"/>
                  </a:lnTo>
                  <a:cubicBezTo>
                    <a:pt x="3097331" y="0"/>
                    <a:pt x="3140561" y="43229"/>
                    <a:pt x="3140561" y="96556"/>
                  </a:cubicBezTo>
                  <a:lnTo>
                    <a:pt x="3140561" y="781305"/>
                  </a:lnTo>
                  <a:cubicBezTo>
                    <a:pt x="3140561" y="834631"/>
                    <a:pt x="3097331" y="877860"/>
                    <a:pt x="3044005" y="877860"/>
                  </a:cubicBezTo>
                  <a:lnTo>
                    <a:pt x="96556" y="877860"/>
                  </a:lnTo>
                  <a:cubicBezTo>
                    <a:pt x="43229" y="877860"/>
                    <a:pt x="0" y="834631"/>
                    <a:pt x="0" y="781305"/>
                  </a:cubicBezTo>
                  <a:lnTo>
                    <a:pt x="0" y="96556"/>
                  </a:lnTo>
                  <a:cubicBezTo>
                    <a:pt x="0" y="43229"/>
                    <a:pt x="43229" y="0"/>
                    <a:pt x="96556" y="0"/>
                  </a:cubicBezTo>
                  <a:close/>
                </a:path>
              </a:pathLst>
            </a:custGeom>
            <a:solidFill>
              <a:srgbClr val="036661"/>
            </a:solidFill>
          </p:spPr>
        </p:sp>
        <p:sp>
          <p:nvSpPr>
            <p:cNvPr name="TextBox 4" id="4"/>
            <p:cNvSpPr txBox="true"/>
            <p:nvPr/>
          </p:nvSpPr>
          <p:spPr>
            <a:xfrm>
              <a:off x="0" y="-38100"/>
              <a:ext cx="3140561" cy="91596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1082740"/>
            <a:ext cx="8018098" cy="2241246"/>
            <a:chOff x="0" y="0"/>
            <a:chExt cx="3140561" cy="877860"/>
          </a:xfrm>
        </p:grpSpPr>
        <p:sp>
          <p:nvSpPr>
            <p:cNvPr name="Freeform 6" id="6"/>
            <p:cNvSpPr/>
            <p:nvPr/>
          </p:nvSpPr>
          <p:spPr>
            <a:xfrm flipH="false" flipV="false" rot="0">
              <a:off x="0" y="0"/>
              <a:ext cx="3140561" cy="877860"/>
            </a:xfrm>
            <a:custGeom>
              <a:avLst/>
              <a:gdLst/>
              <a:ahLst/>
              <a:cxnLst/>
              <a:rect r="r" b="b" t="t" l="l"/>
              <a:pathLst>
                <a:path h="877860" w="3140561">
                  <a:moveTo>
                    <a:pt x="96556" y="0"/>
                  </a:moveTo>
                  <a:lnTo>
                    <a:pt x="3044005" y="0"/>
                  </a:lnTo>
                  <a:cubicBezTo>
                    <a:pt x="3097331" y="0"/>
                    <a:pt x="3140561" y="43229"/>
                    <a:pt x="3140561" y="96556"/>
                  </a:cubicBezTo>
                  <a:lnTo>
                    <a:pt x="3140561" y="781305"/>
                  </a:lnTo>
                  <a:cubicBezTo>
                    <a:pt x="3140561" y="834631"/>
                    <a:pt x="3097331" y="877860"/>
                    <a:pt x="3044005" y="877860"/>
                  </a:cubicBezTo>
                  <a:lnTo>
                    <a:pt x="96556" y="877860"/>
                  </a:lnTo>
                  <a:cubicBezTo>
                    <a:pt x="43229" y="877860"/>
                    <a:pt x="0" y="834631"/>
                    <a:pt x="0" y="781305"/>
                  </a:cubicBezTo>
                  <a:lnTo>
                    <a:pt x="0" y="96556"/>
                  </a:lnTo>
                  <a:cubicBezTo>
                    <a:pt x="0" y="43229"/>
                    <a:pt x="43229" y="0"/>
                    <a:pt x="96556" y="0"/>
                  </a:cubicBezTo>
                  <a:close/>
                </a:path>
              </a:pathLst>
            </a:custGeom>
            <a:solidFill>
              <a:srgbClr val="FD9B00"/>
            </a:solidFill>
          </p:spPr>
        </p:sp>
        <p:sp>
          <p:nvSpPr>
            <p:cNvPr name="TextBox 7" id="7"/>
            <p:cNvSpPr txBox="true"/>
            <p:nvPr/>
          </p:nvSpPr>
          <p:spPr>
            <a:xfrm>
              <a:off x="0" y="-38100"/>
              <a:ext cx="3140561" cy="91596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817011" y="1412788"/>
            <a:ext cx="6774580" cy="1533525"/>
          </a:xfrm>
          <a:prstGeom prst="rect">
            <a:avLst/>
          </a:prstGeom>
        </p:spPr>
        <p:txBody>
          <a:bodyPr anchor="t" rtlCol="false" tIns="0" lIns="0" bIns="0" rIns="0">
            <a:spAutoFit/>
          </a:bodyPr>
          <a:lstStyle/>
          <a:p>
            <a:pPr algn="l" marL="0" indent="0" lvl="0">
              <a:lnSpc>
                <a:spcPts val="5920"/>
              </a:lnSpc>
              <a:spcBef>
                <a:spcPct val="0"/>
              </a:spcBef>
            </a:pPr>
            <a:r>
              <a:rPr lang="en-US" b="true" sz="4933">
                <a:solidFill>
                  <a:srgbClr val="000000"/>
                </a:solidFill>
                <a:latin typeface="Poppins Bold"/>
                <a:ea typeface="Poppins Bold"/>
                <a:cs typeface="Poppins Bold"/>
                <a:sym typeface="Poppins Bold"/>
              </a:rPr>
              <a:t>BAKAL CALON LURAH HANYA 1 (SATU)</a:t>
            </a:r>
          </a:p>
        </p:txBody>
      </p:sp>
      <p:sp>
        <p:nvSpPr>
          <p:cNvPr name="Freeform 9" id="9"/>
          <p:cNvSpPr/>
          <p:nvPr/>
        </p:nvSpPr>
        <p:spPr>
          <a:xfrm flipH="true" flipV="false" rot="0">
            <a:off x="7029505" y="2400957"/>
            <a:ext cx="1011432" cy="456146"/>
          </a:xfrm>
          <a:custGeom>
            <a:avLst/>
            <a:gdLst/>
            <a:ahLst/>
            <a:cxnLst/>
            <a:rect r="r" b="b" t="t" l="l"/>
            <a:pathLst>
              <a:path h="456146" w="1011432">
                <a:moveTo>
                  <a:pt x="1011432" y="0"/>
                </a:moveTo>
                <a:lnTo>
                  <a:pt x="0" y="0"/>
                </a:lnTo>
                <a:lnTo>
                  <a:pt x="0" y="456146"/>
                </a:lnTo>
                <a:lnTo>
                  <a:pt x="1011432" y="456146"/>
                </a:lnTo>
                <a:lnTo>
                  <a:pt x="1011432" y="0"/>
                </a:lnTo>
                <a:close/>
              </a:path>
            </a:pathLst>
          </a:custGeom>
          <a:blipFill>
            <a:blip r:embed="rId2">
              <a:extLst>
                <a:ext uri="{96DAC541-7B7A-43D3-8B79-37D633B846F1}">
                  <asvg:svgBlip xmlns:asvg="http://schemas.microsoft.com/office/drawing/2016/SVG/main" r:embed="rId3"/>
                </a:ext>
              </a:extLst>
            </a:blip>
            <a:stretch>
              <a:fillRect l="0" t="0" r="-102503" b="0"/>
            </a:stretch>
          </a:blipFill>
        </p:spPr>
      </p:sp>
      <p:grpSp>
        <p:nvGrpSpPr>
          <p:cNvPr name="Group 10" id="10"/>
          <p:cNvGrpSpPr/>
          <p:nvPr/>
        </p:nvGrpSpPr>
        <p:grpSpPr>
          <a:xfrm rot="0">
            <a:off x="-1603696" y="9267944"/>
            <a:ext cx="3086100" cy="3086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7145000" y="3910012"/>
            <a:ext cx="3086100" cy="308610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7558392" y="3883349"/>
            <a:ext cx="3086100" cy="30861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458038" y="9565106"/>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1065962" y="3910012"/>
            <a:ext cx="2165077" cy="216507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661"/>
            </a:solidFill>
          </p:spPr>
        </p:sp>
        <p:sp>
          <p:nvSpPr>
            <p:cNvPr name="TextBox 24" id="2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14839956" y="1212429"/>
            <a:ext cx="2165077" cy="216507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661"/>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4840085" y="7009443"/>
            <a:ext cx="2165077" cy="216507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661"/>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913739" y="3883349"/>
            <a:ext cx="2165077" cy="216507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14840085" y="1349579"/>
            <a:ext cx="2165077" cy="2165077"/>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36" id="3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7" id="37"/>
          <p:cNvGrpSpPr/>
          <p:nvPr/>
        </p:nvGrpSpPr>
        <p:grpSpPr>
          <a:xfrm rot="0">
            <a:off x="14840213" y="7146593"/>
            <a:ext cx="2165077" cy="2165077"/>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39" id="3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40" id="40"/>
          <p:cNvSpPr/>
          <p:nvPr/>
        </p:nvSpPr>
        <p:spPr>
          <a:xfrm flipH="false" flipV="false" rot="0">
            <a:off x="1411954" y="4362465"/>
            <a:ext cx="1130547" cy="1241120"/>
          </a:xfrm>
          <a:custGeom>
            <a:avLst/>
            <a:gdLst/>
            <a:ahLst/>
            <a:cxnLst/>
            <a:rect r="r" b="b" t="t" l="l"/>
            <a:pathLst>
              <a:path h="1241120" w="1130547">
                <a:moveTo>
                  <a:pt x="0" y="0"/>
                </a:moveTo>
                <a:lnTo>
                  <a:pt x="1130547" y="0"/>
                </a:lnTo>
                <a:lnTo>
                  <a:pt x="1130547" y="1241120"/>
                </a:lnTo>
                <a:lnTo>
                  <a:pt x="0" y="12411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1" id="41"/>
          <p:cNvSpPr/>
          <p:nvPr/>
        </p:nvSpPr>
        <p:spPr>
          <a:xfrm flipH="false" flipV="false" rot="0">
            <a:off x="15357350" y="1811558"/>
            <a:ext cx="1130547" cy="1241120"/>
          </a:xfrm>
          <a:custGeom>
            <a:avLst/>
            <a:gdLst/>
            <a:ahLst/>
            <a:cxnLst/>
            <a:rect r="r" b="b" t="t" l="l"/>
            <a:pathLst>
              <a:path h="1241120" w="1130547">
                <a:moveTo>
                  <a:pt x="0" y="0"/>
                </a:moveTo>
                <a:lnTo>
                  <a:pt x="1130547" y="0"/>
                </a:lnTo>
                <a:lnTo>
                  <a:pt x="1130547" y="1241120"/>
                </a:lnTo>
                <a:lnTo>
                  <a:pt x="0" y="12411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2" id="42"/>
          <p:cNvSpPr/>
          <p:nvPr/>
        </p:nvSpPr>
        <p:spPr>
          <a:xfrm flipH="false" flipV="false" rot="0">
            <a:off x="15357478" y="7608571"/>
            <a:ext cx="1130547" cy="1241120"/>
          </a:xfrm>
          <a:custGeom>
            <a:avLst/>
            <a:gdLst/>
            <a:ahLst/>
            <a:cxnLst/>
            <a:rect r="r" b="b" t="t" l="l"/>
            <a:pathLst>
              <a:path h="1241120" w="1130547">
                <a:moveTo>
                  <a:pt x="0" y="0"/>
                </a:moveTo>
                <a:lnTo>
                  <a:pt x="1130547" y="0"/>
                </a:lnTo>
                <a:lnTo>
                  <a:pt x="1130547" y="1241120"/>
                </a:lnTo>
                <a:lnTo>
                  <a:pt x="0" y="12411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3" id="43"/>
          <p:cNvSpPr/>
          <p:nvPr/>
        </p:nvSpPr>
        <p:spPr>
          <a:xfrm flipH="true" flipV="false" rot="0">
            <a:off x="14840213" y="4879079"/>
            <a:ext cx="1698354" cy="765941"/>
          </a:xfrm>
          <a:custGeom>
            <a:avLst/>
            <a:gdLst/>
            <a:ahLst/>
            <a:cxnLst/>
            <a:rect r="r" b="b" t="t" l="l"/>
            <a:pathLst>
              <a:path h="765941" w="1698354">
                <a:moveTo>
                  <a:pt x="1698354" y="0"/>
                </a:moveTo>
                <a:lnTo>
                  <a:pt x="0" y="0"/>
                </a:lnTo>
                <a:lnTo>
                  <a:pt x="0" y="765941"/>
                </a:lnTo>
                <a:lnTo>
                  <a:pt x="1698354" y="765941"/>
                </a:lnTo>
                <a:lnTo>
                  <a:pt x="1698354" y="0"/>
                </a:lnTo>
                <a:close/>
              </a:path>
            </a:pathLst>
          </a:custGeom>
          <a:blipFill>
            <a:blip r:embed="rId6">
              <a:extLst>
                <a:ext uri="{96DAC541-7B7A-43D3-8B79-37D633B846F1}">
                  <asvg:svgBlip xmlns:asvg="http://schemas.microsoft.com/office/drawing/2016/SVG/main" r:embed="rId7"/>
                </a:ext>
              </a:extLst>
            </a:blip>
            <a:stretch>
              <a:fillRect l="0" t="0" r="-102503" b="0"/>
            </a:stretch>
          </a:blipFill>
        </p:spPr>
      </p:sp>
      <p:sp>
        <p:nvSpPr>
          <p:cNvPr name="Freeform 44" id="44"/>
          <p:cNvSpPr/>
          <p:nvPr/>
        </p:nvSpPr>
        <p:spPr>
          <a:xfrm flipH="false" flipV="false" rot="0">
            <a:off x="7191760" y="8083750"/>
            <a:ext cx="1698354" cy="765941"/>
          </a:xfrm>
          <a:custGeom>
            <a:avLst/>
            <a:gdLst/>
            <a:ahLst/>
            <a:cxnLst/>
            <a:rect r="r" b="b" t="t" l="l"/>
            <a:pathLst>
              <a:path h="765941" w="1698354">
                <a:moveTo>
                  <a:pt x="0" y="0"/>
                </a:moveTo>
                <a:lnTo>
                  <a:pt x="1698354" y="0"/>
                </a:lnTo>
                <a:lnTo>
                  <a:pt x="1698354" y="765941"/>
                </a:lnTo>
                <a:lnTo>
                  <a:pt x="0" y="765941"/>
                </a:lnTo>
                <a:lnTo>
                  <a:pt x="0" y="0"/>
                </a:lnTo>
                <a:close/>
              </a:path>
            </a:pathLst>
          </a:custGeom>
          <a:blipFill>
            <a:blip r:embed="rId6">
              <a:extLst>
                <a:ext uri="{96DAC541-7B7A-43D3-8B79-37D633B846F1}">
                  <asvg:svgBlip xmlns:asvg="http://schemas.microsoft.com/office/drawing/2016/SVG/main" r:embed="rId7"/>
                </a:ext>
              </a:extLst>
            </a:blip>
            <a:stretch>
              <a:fillRect l="0" t="0" r="-102503" b="0"/>
            </a:stretch>
          </a:blipFill>
        </p:spPr>
      </p:sp>
      <p:sp>
        <p:nvSpPr>
          <p:cNvPr name="TextBox 45" id="45"/>
          <p:cNvSpPr txBox="true"/>
          <p:nvPr/>
        </p:nvSpPr>
        <p:spPr>
          <a:xfrm rot="0">
            <a:off x="3231039" y="3714301"/>
            <a:ext cx="11466171" cy="3664200"/>
          </a:xfrm>
          <a:prstGeom prst="rect">
            <a:avLst/>
          </a:prstGeom>
        </p:spPr>
        <p:txBody>
          <a:bodyPr anchor="t" rtlCol="false" tIns="0" lIns="0" bIns="0" rIns="0">
            <a:spAutoFit/>
          </a:bodyPr>
          <a:lstStyle/>
          <a:p>
            <a:pPr algn="just">
              <a:lnSpc>
                <a:spcPts val="2905"/>
              </a:lnSpc>
            </a:pPr>
            <a:r>
              <a:rPr lang="en-US" sz="2421" b="true">
                <a:solidFill>
                  <a:srgbClr val="000000"/>
                </a:solidFill>
                <a:latin typeface="Poppins Medium"/>
                <a:ea typeface="Poppins Medium"/>
                <a:cs typeface="Poppins Medium"/>
                <a:sym typeface="Poppins Medium"/>
              </a:rPr>
              <a:t>Panitia tidak memperpanjang waktu pendaftaran dan menunda proses pemilihan Lurah Antar Waktu  → Dalam hal ini berpedoman pada Surat Kementerian Dalam negeri Republik Indonesia Nomor 100.3.5.5/5118/BPD tertanggal 22 Oktober 2025 perihal Inventarisasi Data Pilkades Serentak dan PAW Tahun 2025 dan 2026 pada angka 2 huruf b bahwa “dalam hal terdapat penetapan1 (satu) calon kepala desa pada tahapan Pilkades, maka pelaksanaan Pilkades di Desa tersebut ditunda sampai dengan terbitnya Peraturan Pelaksanaan Undang-Undang Nomor 3 Tahun 2024 sebagaimana surat Menteri Dalam Negeri Nomor 100.3.5.5/2625/SJ tanggal 5 Juni 2024</a:t>
            </a:r>
          </a:p>
        </p:txBody>
      </p:sp>
      <p:sp>
        <p:nvSpPr>
          <p:cNvPr name="TextBox 46" id="46"/>
          <p:cNvSpPr txBox="true"/>
          <p:nvPr/>
        </p:nvSpPr>
        <p:spPr>
          <a:xfrm rot="0">
            <a:off x="9790243" y="1536974"/>
            <a:ext cx="4662577" cy="1119262"/>
          </a:xfrm>
          <a:prstGeom prst="rect">
            <a:avLst/>
          </a:prstGeom>
        </p:spPr>
        <p:txBody>
          <a:bodyPr anchor="t" rtlCol="false" tIns="0" lIns="0" bIns="0" rIns="0">
            <a:spAutoFit/>
          </a:bodyPr>
          <a:lstStyle/>
          <a:p>
            <a:pPr algn="just">
              <a:lnSpc>
                <a:spcPts val="2905"/>
              </a:lnSpc>
            </a:pPr>
            <a:r>
              <a:rPr lang="en-US" sz="2421" b="true">
                <a:solidFill>
                  <a:srgbClr val="000000"/>
                </a:solidFill>
                <a:latin typeface="Poppins Medium"/>
                <a:ea typeface="Poppins Medium"/>
                <a:cs typeface="Poppins Medium"/>
                <a:sym typeface="Poppins Medium"/>
              </a:rPr>
              <a:t>bakal calon yang memenuhi persyaratan kurang dari 2 (dua) orang</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25902" y="1273410"/>
            <a:ext cx="8018098" cy="2241246"/>
            <a:chOff x="0" y="0"/>
            <a:chExt cx="3140561" cy="877860"/>
          </a:xfrm>
        </p:grpSpPr>
        <p:sp>
          <p:nvSpPr>
            <p:cNvPr name="Freeform 3" id="3"/>
            <p:cNvSpPr/>
            <p:nvPr/>
          </p:nvSpPr>
          <p:spPr>
            <a:xfrm flipH="false" flipV="false" rot="0">
              <a:off x="0" y="0"/>
              <a:ext cx="3140561" cy="877860"/>
            </a:xfrm>
            <a:custGeom>
              <a:avLst/>
              <a:gdLst/>
              <a:ahLst/>
              <a:cxnLst/>
              <a:rect r="r" b="b" t="t" l="l"/>
              <a:pathLst>
                <a:path h="877860" w="3140561">
                  <a:moveTo>
                    <a:pt x="96556" y="0"/>
                  </a:moveTo>
                  <a:lnTo>
                    <a:pt x="3044005" y="0"/>
                  </a:lnTo>
                  <a:cubicBezTo>
                    <a:pt x="3097331" y="0"/>
                    <a:pt x="3140561" y="43229"/>
                    <a:pt x="3140561" y="96556"/>
                  </a:cubicBezTo>
                  <a:lnTo>
                    <a:pt x="3140561" y="781305"/>
                  </a:lnTo>
                  <a:cubicBezTo>
                    <a:pt x="3140561" y="834631"/>
                    <a:pt x="3097331" y="877860"/>
                    <a:pt x="3044005" y="877860"/>
                  </a:cubicBezTo>
                  <a:lnTo>
                    <a:pt x="96556" y="877860"/>
                  </a:lnTo>
                  <a:cubicBezTo>
                    <a:pt x="43229" y="877860"/>
                    <a:pt x="0" y="834631"/>
                    <a:pt x="0" y="781305"/>
                  </a:cubicBezTo>
                  <a:lnTo>
                    <a:pt x="0" y="96556"/>
                  </a:lnTo>
                  <a:cubicBezTo>
                    <a:pt x="0" y="43229"/>
                    <a:pt x="43229" y="0"/>
                    <a:pt x="96556" y="0"/>
                  </a:cubicBezTo>
                  <a:close/>
                </a:path>
              </a:pathLst>
            </a:custGeom>
            <a:solidFill>
              <a:srgbClr val="036661"/>
            </a:solidFill>
          </p:spPr>
        </p:sp>
        <p:sp>
          <p:nvSpPr>
            <p:cNvPr name="TextBox 4" id="4"/>
            <p:cNvSpPr txBox="true"/>
            <p:nvPr/>
          </p:nvSpPr>
          <p:spPr>
            <a:xfrm>
              <a:off x="0" y="-38100"/>
              <a:ext cx="3140561" cy="91596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1082740"/>
            <a:ext cx="8018098" cy="2241246"/>
            <a:chOff x="0" y="0"/>
            <a:chExt cx="3140561" cy="877860"/>
          </a:xfrm>
        </p:grpSpPr>
        <p:sp>
          <p:nvSpPr>
            <p:cNvPr name="Freeform 6" id="6"/>
            <p:cNvSpPr/>
            <p:nvPr/>
          </p:nvSpPr>
          <p:spPr>
            <a:xfrm flipH="false" flipV="false" rot="0">
              <a:off x="0" y="0"/>
              <a:ext cx="3140561" cy="877860"/>
            </a:xfrm>
            <a:custGeom>
              <a:avLst/>
              <a:gdLst/>
              <a:ahLst/>
              <a:cxnLst/>
              <a:rect r="r" b="b" t="t" l="l"/>
              <a:pathLst>
                <a:path h="877860" w="3140561">
                  <a:moveTo>
                    <a:pt x="96556" y="0"/>
                  </a:moveTo>
                  <a:lnTo>
                    <a:pt x="3044005" y="0"/>
                  </a:lnTo>
                  <a:cubicBezTo>
                    <a:pt x="3097331" y="0"/>
                    <a:pt x="3140561" y="43229"/>
                    <a:pt x="3140561" y="96556"/>
                  </a:cubicBezTo>
                  <a:lnTo>
                    <a:pt x="3140561" y="781305"/>
                  </a:lnTo>
                  <a:cubicBezTo>
                    <a:pt x="3140561" y="834631"/>
                    <a:pt x="3097331" y="877860"/>
                    <a:pt x="3044005" y="877860"/>
                  </a:cubicBezTo>
                  <a:lnTo>
                    <a:pt x="96556" y="877860"/>
                  </a:lnTo>
                  <a:cubicBezTo>
                    <a:pt x="43229" y="877860"/>
                    <a:pt x="0" y="834631"/>
                    <a:pt x="0" y="781305"/>
                  </a:cubicBezTo>
                  <a:lnTo>
                    <a:pt x="0" y="96556"/>
                  </a:lnTo>
                  <a:cubicBezTo>
                    <a:pt x="0" y="43229"/>
                    <a:pt x="43229" y="0"/>
                    <a:pt x="96556" y="0"/>
                  </a:cubicBezTo>
                  <a:close/>
                </a:path>
              </a:pathLst>
            </a:custGeom>
            <a:solidFill>
              <a:srgbClr val="FD9B00"/>
            </a:solidFill>
          </p:spPr>
        </p:sp>
        <p:sp>
          <p:nvSpPr>
            <p:cNvPr name="TextBox 7" id="7"/>
            <p:cNvSpPr txBox="true"/>
            <p:nvPr/>
          </p:nvSpPr>
          <p:spPr>
            <a:xfrm>
              <a:off x="0" y="-38100"/>
              <a:ext cx="3140561" cy="91596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817011" y="1412788"/>
            <a:ext cx="6774580" cy="1533525"/>
          </a:xfrm>
          <a:prstGeom prst="rect">
            <a:avLst/>
          </a:prstGeom>
        </p:spPr>
        <p:txBody>
          <a:bodyPr anchor="t" rtlCol="false" tIns="0" lIns="0" bIns="0" rIns="0">
            <a:spAutoFit/>
          </a:bodyPr>
          <a:lstStyle/>
          <a:p>
            <a:pPr algn="l" marL="0" indent="0" lvl="0">
              <a:lnSpc>
                <a:spcPts val="5920"/>
              </a:lnSpc>
              <a:spcBef>
                <a:spcPct val="0"/>
              </a:spcBef>
            </a:pPr>
            <a:r>
              <a:rPr lang="en-US" b="true" sz="4933">
                <a:solidFill>
                  <a:srgbClr val="000000"/>
                </a:solidFill>
                <a:latin typeface="Poppins Bold"/>
                <a:ea typeface="Poppins Bold"/>
                <a:cs typeface="Poppins Bold"/>
                <a:sym typeface="Poppins Bold"/>
              </a:rPr>
              <a:t>BAKAL CALON LURAH HANYA 1 (SATU)</a:t>
            </a:r>
          </a:p>
        </p:txBody>
      </p:sp>
      <p:sp>
        <p:nvSpPr>
          <p:cNvPr name="Freeform 9" id="9"/>
          <p:cNvSpPr/>
          <p:nvPr/>
        </p:nvSpPr>
        <p:spPr>
          <a:xfrm flipH="true" flipV="false" rot="0">
            <a:off x="7029505" y="2400957"/>
            <a:ext cx="1011432" cy="456146"/>
          </a:xfrm>
          <a:custGeom>
            <a:avLst/>
            <a:gdLst/>
            <a:ahLst/>
            <a:cxnLst/>
            <a:rect r="r" b="b" t="t" l="l"/>
            <a:pathLst>
              <a:path h="456146" w="1011432">
                <a:moveTo>
                  <a:pt x="1011432" y="0"/>
                </a:moveTo>
                <a:lnTo>
                  <a:pt x="0" y="0"/>
                </a:lnTo>
                <a:lnTo>
                  <a:pt x="0" y="456146"/>
                </a:lnTo>
                <a:lnTo>
                  <a:pt x="1011432" y="456146"/>
                </a:lnTo>
                <a:lnTo>
                  <a:pt x="1011432" y="0"/>
                </a:lnTo>
                <a:close/>
              </a:path>
            </a:pathLst>
          </a:custGeom>
          <a:blipFill>
            <a:blip r:embed="rId2">
              <a:extLst>
                <a:ext uri="{96DAC541-7B7A-43D3-8B79-37D633B846F1}">
                  <asvg:svgBlip xmlns:asvg="http://schemas.microsoft.com/office/drawing/2016/SVG/main" r:embed="rId3"/>
                </a:ext>
              </a:extLst>
            </a:blip>
            <a:stretch>
              <a:fillRect l="0" t="0" r="-102503" b="0"/>
            </a:stretch>
          </a:blipFill>
        </p:spPr>
      </p:sp>
      <p:grpSp>
        <p:nvGrpSpPr>
          <p:cNvPr name="Group 10" id="10"/>
          <p:cNvGrpSpPr/>
          <p:nvPr/>
        </p:nvGrpSpPr>
        <p:grpSpPr>
          <a:xfrm rot="0">
            <a:off x="-1603696" y="9267944"/>
            <a:ext cx="3086100" cy="3086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3203633" y="334984"/>
            <a:ext cx="4802991" cy="4704044"/>
          </a:xfrm>
          <a:custGeom>
            <a:avLst/>
            <a:gdLst/>
            <a:ahLst/>
            <a:cxnLst/>
            <a:rect r="r" b="b" t="t" l="l"/>
            <a:pathLst>
              <a:path h="4704044" w="4802991">
                <a:moveTo>
                  <a:pt x="0" y="0"/>
                </a:moveTo>
                <a:lnTo>
                  <a:pt x="4802991" y="0"/>
                </a:lnTo>
                <a:lnTo>
                  <a:pt x="4802991" y="4704045"/>
                </a:lnTo>
                <a:lnTo>
                  <a:pt x="0" y="4704045"/>
                </a:lnTo>
                <a:lnTo>
                  <a:pt x="0" y="0"/>
                </a:lnTo>
                <a:close/>
              </a:path>
            </a:pathLst>
          </a:custGeom>
          <a:blipFill>
            <a:blip r:embed="rId4"/>
            <a:stretch>
              <a:fillRect l="0" t="0" r="0" b="-7231"/>
            </a:stretch>
          </a:blipFill>
        </p:spPr>
      </p:sp>
      <p:grpSp>
        <p:nvGrpSpPr>
          <p:cNvPr name="Group 14" id="14"/>
          <p:cNvGrpSpPr/>
          <p:nvPr/>
        </p:nvGrpSpPr>
        <p:grpSpPr>
          <a:xfrm rot="0">
            <a:off x="17145000" y="3910012"/>
            <a:ext cx="3086100" cy="308610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7558392" y="3883349"/>
            <a:ext cx="3086100" cy="308610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458038" y="9565106"/>
            <a:ext cx="3086100" cy="308610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4840085" y="7009443"/>
            <a:ext cx="2165077" cy="2165077"/>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661"/>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4840213" y="7146593"/>
            <a:ext cx="2165077" cy="2165077"/>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15357478" y="7608571"/>
            <a:ext cx="1130547" cy="1241120"/>
          </a:xfrm>
          <a:custGeom>
            <a:avLst/>
            <a:gdLst/>
            <a:ahLst/>
            <a:cxnLst/>
            <a:rect r="r" b="b" t="t" l="l"/>
            <a:pathLst>
              <a:path h="1241120" w="1130547">
                <a:moveTo>
                  <a:pt x="0" y="0"/>
                </a:moveTo>
                <a:lnTo>
                  <a:pt x="1130547" y="0"/>
                </a:lnTo>
                <a:lnTo>
                  <a:pt x="1130547" y="1241120"/>
                </a:lnTo>
                <a:lnTo>
                  <a:pt x="0" y="124112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0" id="30"/>
          <p:cNvSpPr/>
          <p:nvPr/>
        </p:nvSpPr>
        <p:spPr>
          <a:xfrm flipH="false" flipV="false" rot="0">
            <a:off x="118658" y="6019971"/>
            <a:ext cx="1698354" cy="765941"/>
          </a:xfrm>
          <a:custGeom>
            <a:avLst/>
            <a:gdLst/>
            <a:ahLst/>
            <a:cxnLst/>
            <a:rect r="r" b="b" t="t" l="l"/>
            <a:pathLst>
              <a:path h="765941" w="1698354">
                <a:moveTo>
                  <a:pt x="0" y="0"/>
                </a:moveTo>
                <a:lnTo>
                  <a:pt x="1698353" y="0"/>
                </a:lnTo>
                <a:lnTo>
                  <a:pt x="1698353" y="765941"/>
                </a:lnTo>
                <a:lnTo>
                  <a:pt x="0" y="765941"/>
                </a:lnTo>
                <a:lnTo>
                  <a:pt x="0" y="0"/>
                </a:lnTo>
                <a:close/>
              </a:path>
            </a:pathLst>
          </a:custGeom>
          <a:blipFill>
            <a:blip r:embed="rId7">
              <a:extLst>
                <a:ext uri="{96DAC541-7B7A-43D3-8B79-37D633B846F1}">
                  <asvg:svgBlip xmlns:asvg="http://schemas.microsoft.com/office/drawing/2016/SVG/main" r:embed="rId8"/>
                </a:ext>
              </a:extLst>
            </a:blip>
            <a:stretch>
              <a:fillRect l="0" t="0" r="-102503" b="0"/>
            </a:stretch>
          </a:blipFill>
        </p:spPr>
      </p:sp>
      <p:sp>
        <p:nvSpPr>
          <p:cNvPr name="TextBox 31" id="31"/>
          <p:cNvSpPr txBox="true"/>
          <p:nvPr/>
        </p:nvSpPr>
        <p:spPr>
          <a:xfrm rot="0">
            <a:off x="1931382" y="3667056"/>
            <a:ext cx="12356253" cy="5482012"/>
          </a:xfrm>
          <a:prstGeom prst="rect">
            <a:avLst/>
          </a:prstGeom>
        </p:spPr>
        <p:txBody>
          <a:bodyPr anchor="t" rtlCol="false" tIns="0" lIns="0" bIns="0" rIns="0">
            <a:spAutoFit/>
          </a:bodyPr>
          <a:lstStyle/>
          <a:p>
            <a:pPr algn="just" marL="522712" indent="-261356" lvl="1">
              <a:lnSpc>
                <a:spcPts val="2905"/>
              </a:lnSpc>
              <a:buAutoNum type="arabicPeriod" startAt="1"/>
            </a:pPr>
            <a:r>
              <a:rPr lang="en-US" b="true" sz="2421">
                <a:solidFill>
                  <a:srgbClr val="000000"/>
                </a:solidFill>
                <a:latin typeface="Poppins Medium"/>
                <a:ea typeface="Poppins Medium"/>
                <a:cs typeface="Poppins Medium"/>
                <a:sym typeface="Poppins Medium"/>
              </a:rPr>
              <a:t>Panitia Pemilihan Lurah Antar Waktu melaporkan kepada Bamuskal dalam jangka waktu 3 (tiga) hari sejak waktu pendaftaran berakhir dengan dilampiri :</a:t>
            </a:r>
          </a:p>
          <a:p>
            <a:pPr algn="just" marL="522712" indent="-261356" lvl="1">
              <a:lnSpc>
                <a:spcPts val="2905"/>
              </a:lnSpc>
              <a:buFont typeface="Arial"/>
              <a:buChar char="•"/>
            </a:pPr>
            <a:r>
              <a:rPr lang="en-US" b="true" sz="2421">
                <a:solidFill>
                  <a:srgbClr val="000000"/>
                </a:solidFill>
                <a:latin typeface="Poppins Medium"/>
                <a:ea typeface="Poppins Medium"/>
                <a:cs typeface="Poppins Medium"/>
                <a:sym typeface="Poppins Medium"/>
              </a:rPr>
              <a:t>Berita acara hasil penelitian kelengkapan dan keabsahan administrasi bakal calon Lurah Antar Waktu; </a:t>
            </a:r>
          </a:p>
          <a:p>
            <a:pPr algn="just" marL="522712" indent="-261356" lvl="1">
              <a:lnSpc>
                <a:spcPts val="2905"/>
              </a:lnSpc>
              <a:buFont typeface="Arial"/>
              <a:buChar char="•"/>
            </a:pPr>
            <a:r>
              <a:rPr lang="en-US" b="true" sz="2421">
                <a:solidFill>
                  <a:srgbClr val="000000"/>
                </a:solidFill>
                <a:latin typeface="Poppins Medium"/>
                <a:ea typeface="Poppins Medium"/>
                <a:cs typeface="Poppins Medium"/>
                <a:sym typeface="Poppins Medium"/>
              </a:rPr>
              <a:t>Setelah menerima laporan Bamuskal membatalkan pelaksanaan Pemilihan Lurah Antar Waktu yang ditetapkan dengan Keputusan Bamuskal.</a:t>
            </a:r>
          </a:p>
          <a:p>
            <a:pPr algn="just" marL="522712" indent="-261356" lvl="1">
              <a:lnSpc>
                <a:spcPts val="2905"/>
              </a:lnSpc>
              <a:buAutoNum type="arabicPeriod" startAt="1"/>
            </a:pPr>
            <a:r>
              <a:rPr lang="en-US" b="true" sz="2421">
                <a:solidFill>
                  <a:srgbClr val="000000"/>
                </a:solidFill>
                <a:latin typeface="Poppins Medium"/>
                <a:ea typeface="Poppins Medium"/>
                <a:cs typeface="Poppins Medium"/>
                <a:sym typeface="Poppins Medium"/>
              </a:rPr>
              <a:t>Bamuskal memberikan laporan mengenai pembatalan pelaksanaan Pemilihan Lurah Antar Waktu secara tertulis kepada Bupati melalui Panewu dalam jangka waktu 3 (tiga) hari sejak keputusan Bamuskal ditetapkan.</a:t>
            </a:r>
          </a:p>
          <a:p>
            <a:pPr algn="just" marL="522712" indent="-261356" lvl="1">
              <a:lnSpc>
                <a:spcPts val="2905"/>
              </a:lnSpc>
              <a:buAutoNum type="arabicPeriod" startAt="1"/>
            </a:pPr>
            <a:r>
              <a:rPr lang="en-US" b="true" sz="2421">
                <a:solidFill>
                  <a:srgbClr val="000000"/>
                </a:solidFill>
                <a:latin typeface="Poppins Medium"/>
                <a:ea typeface="Poppins Medium"/>
                <a:cs typeface="Poppins Medium"/>
                <a:sym typeface="Poppins Medium"/>
              </a:rPr>
              <a:t>Laporan Bamuskal , dengan dilampiri :</a:t>
            </a:r>
          </a:p>
          <a:p>
            <a:pPr algn="just" marL="522712" indent="-261356" lvl="1">
              <a:lnSpc>
                <a:spcPts val="2905"/>
              </a:lnSpc>
              <a:buFont typeface="Arial"/>
              <a:buChar char="•"/>
            </a:pPr>
            <a:r>
              <a:rPr lang="en-US" b="true" sz="2421">
                <a:solidFill>
                  <a:srgbClr val="000000"/>
                </a:solidFill>
                <a:latin typeface="Poppins Medium"/>
                <a:ea typeface="Poppins Medium"/>
                <a:cs typeface="Poppins Medium"/>
                <a:sym typeface="Poppins Medium"/>
              </a:rPr>
              <a:t>Berita acara hasil penelitian kelengkapan dan keabsahan administrasi bakal calon Lurah Antar Waktu;</a:t>
            </a:r>
          </a:p>
          <a:p>
            <a:pPr algn="just" marL="522712" indent="-261356" lvl="1">
              <a:lnSpc>
                <a:spcPts val="2905"/>
              </a:lnSpc>
              <a:buFont typeface="Arial"/>
              <a:buChar char="•"/>
            </a:pPr>
            <a:r>
              <a:rPr lang="en-US" b="true" sz="2421">
                <a:solidFill>
                  <a:srgbClr val="000000"/>
                </a:solidFill>
                <a:latin typeface="Poppins Medium"/>
                <a:ea typeface="Poppins Medium"/>
                <a:cs typeface="Poppins Medium"/>
                <a:sym typeface="Poppins Medium"/>
              </a:rPr>
              <a:t>Keputusan Bamuskal tentang pembatalan pemilihan Lurah Antar Waktu.</a:t>
            </a:r>
          </a:p>
        </p:txBody>
      </p:sp>
      <p:sp>
        <p:nvSpPr>
          <p:cNvPr name="TextBox 32" id="32"/>
          <p:cNvSpPr txBox="true"/>
          <p:nvPr/>
        </p:nvSpPr>
        <p:spPr>
          <a:xfrm rot="0">
            <a:off x="296774" y="128628"/>
            <a:ext cx="4662577" cy="392137"/>
          </a:xfrm>
          <a:prstGeom prst="rect">
            <a:avLst/>
          </a:prstGeom>
        </p:spPr>
        <p:txBody>
          <a:bodyPr anchor="t" rtlCol="false" tIns="0" lIns="0" bIns="0" rIns="0">
            <a:spAutoFit/>
          </a:bodyPr>
          <a:lstStyle/>
          <a:p>
            <a:pPr algn="just">
              <a:lnSpc>
                <a:spcPts val="2905"/>
              </a:lnSpc>
            </a:pPr>
            <a:r>
              <a:rPr lang="en-US" sz="2421" b="true">
                <a:solidFill>
                  <a:srgbClr val="000000"/>
                </a:solidFill>
                <a:latin typeface="Poppins Medium"/>
                <a:ea typeface="Poppins Medium"/>
                <a:cs typeface="Poppins Medium"/>
                <a:sym typeface="Poppins Medium"/>
              </a:rPr>
              <a:t>Lanjutan.............</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43016" y="1456062"/>
            <a:ext cx="9429767" cy="1225035"/>
            <a:chOff x="0" y="0"/>
            <a:chExt cx="3579211" cy="464981"/>
          </a:xfrm>
        </p:grpSpPr>
        <p:sp>
          <p:nvSpPr>
            <p:cNvPr name="Freeform 3" id="3"/>
            <p:cNvSpPr/>
            <p:nvPr/>
          </p:nvSpPr>
          <p:spPr>
            <a:xfrm flipH="false" flipV="false" rot="0">
              <a:off x="0" y="0"/>
              <a:ext cx="3579211" cy="464981"/>
            </a:xfrm>
            <a:custGeom>
              <a:avLst/>
              <a:gdLst/>
              <a:ahLst/>
              <a:cxnLst/>
              <a:rect r="r" b="b" t="t" l="l"/>
              <a:pathLst>
                <a:path h="464981" w="3579211">
                  <a:moveTo>
                    <a:pt x="49261" y="0"/>
                  </a:moveTo>
                  <a:lnTo>
                    <a:pt x="3529951" y="0"/>
                  </a:lnTo>
                  <a:cubicBezTo>
                    <a:pt x="3543016" y="0"/>
                    <a:pt x="3555545" y="5190"/>
                    <a:pt x="3564783" y="14428"/>
                  </a:cubicBezTo>
                  <a:cubicBezTo>
                    <a:pt x="3574021" y="23666"/>
                    <a:pt x="3579211" y="36196"/>
                    <a:pt x="3579211" y="49261"/>
                  </a:cubicBezTo>
                  <a:lnTo>
                    <a:pt x="3579211" y="415720"/>
                  </a:lnTo>
                  <a:cubicBezTo>
                    <a:pt x="3579211" y="428785"/>
                    <a:pt x="3574021" y="441315"/>
                    <a:pt x="3564783" y="450553"/>
                  </a:cubicBezTo>
                  <a:cubicBezTo>
                    <a:pt x="3555545" y="459791"/>
                    <a:pt x="3543016" y="464981"/>
                    <a:pt x="3529951" y="464981"/>
                  </a:cubicBezTo>
                  <a:lnTo>
                    <a:pt x="49261" y="464981"/>
                  </a:lnTo>
                  <a:cubicBezTo>
                    <a:pt x="36196" y="464981"/>
                    <a:pt x="23666" y="459791"/>
                    <a:pt x="14428" y="450553"/>
                  </a:cubicBezTo>
                  <a:cubicBezTo>
                    <a:pt x="5190" y="441315"/>
                    <a:pt x="0" y="428785"/>
                    <a:pt x="0" y="415720"/>
                  </a:cubicBezTo>
                  <a:lnTo>
                    <a:pt x="0" y="49261"/>
                  </a:lnTo>
                  <a:cubicBezTo>
                    <a:pt x="0" y="36196"/>
                    <a:pt x="5190" y="23666"/>
                    <a:pt x="14428" y="14428"/>
                  </a:cubicBezTo>
                  <a:cubicBezTo>
                    <a:pt x="23666" y="5190"/>
                    <a:pt x="36196" y="0"/>
                    <a:pt x="49261" y="0"/>
                  </a:cubicBezTo>
                  <a:close/>
                </a:path>
              </a:pathLst>
            </a:custGeom>
            <a:solidFill>
              <a:srgbClr val="036661"/>
            </a:solidFill>
          </p:spPr>
        </p:sp>
        <p:sp>
          <p:nvSpPr>
            <p:cNvPr name="TextBox 4" id="4"/>
            <p:cNvSpPr txBox="true"/>
            <p:nvPr/>
          </p:nvSpPr>
          <p:spPr>
            <a:xfrm>
              <a:off x="0" y="-38100"/>
              <a:ext cx="3579211" cy="50308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85097" y="527540"/>
            <a:ext cx="9429767" cy="1912723"/>
            <a:chOff x="0" y="0"/>
            <a:chExt cx="3579211" cy="726003"/>
          </a:xfrm>
        </p:grpSpPr>
        <p:sp>
          <p:nvSpPr>
            <p:cNvPr name="Freeform 6" id="6"/>
            <p:cNvSpPr/>
            <p:nvPr/>
          </p:nvSpPr>
          <p:spPr>
            <a:xfrm flipH="false" flipV="false" rot="0">
              <a:off x="0" y="0"/>
              <a:ext cx="3579211" cy="726003"/>
            </a:xfrm>
            <a:custGeom>
              <a:avLst/>
              <a:gdLst/>
              <a:ahLst/>
              <a:cxnLst/>
              <a:rect r="r" b="b" t="t" l="l"/>
              <a:pathLst>
                <a:path h="726003" w="3579211">
                  <a:moveTo>
                    <a:pt x="49261" y="0"/>
                  </a:moveTo>
                  <a:lnTo>
                    <a:pt x="3529951" y="0"/>
                  </a:lnTo>
                  <a:cubicBezTo>
                    <a:pt x="3543016" y="0"/>
                    <a:pt x="3555545" y="5190"/>
                    <a:pt x="3564783" y="14428"/>
                  </a:cubicBezTo>
                  <a:cubicBezTo>
                    <a:pt x="3574021" y="23666"/>
                    <a:pt x="3579211" y="36196"/>
                    <a:pt x="3579211" y="49261"/>
                  </a:cubicBezTo>
                  <a:lnTo>
                    <a:pt x="3579211" y="676743"/>
                  </a:lnTo>
                  <a:cubicBezTo>
                    <a:pt x="3579211" y="689807"/>
                    <a:pt x="3574021" y="702337"/>
                    <a:pt x="3564783" y="711575"/>
                  </a:cubicBezTo>
                  <a:cubicBezTo>
                    <a:pt x="3555545" y="720813"/>
                    <a:pt x="3543016" y="726003"/>
                    <a:pt x="3529951" y="726003"/>
                  </a:cubicBezTo>
                  <a:lnTo>
                    <a:pt x="49261" y="726003"/>
                  </a:lnTo>
                  <a:cubicBezTo>
                    <a:pt x="36196" y="726003"/>
                    <a:pt x="23666" y="720813"/>
                    <a:pt x="14428" y="711575"/>
                  </a:cubicBezTo>
                  <a:cubicBezTo>
                    <a:pt x="5190" y="702337"/>
                    <a:pt x="0" y="689807"/>
                    <a:pt x="0" y="676743"/>
                  </a:cubicBezTo>
                  <a:lnTo>
                    <a:pt x="0" y="49261"/>
                  </a:lnTo>
                  <a:cubicBezTo>
                    <a:pt x="0" y="36196"/>
                    <a:pt x="5190" y="23666"/>
                    <a:pt x="14428" y="14428"/>
                  </a:cubicBezTo>
                  <a:cubicBezTo>
                    <a:pt x="23666" y="5190"/>
                    <a:pt x="36196" y="0"/>
                    <a:pt x="49261" y="0"/>
                  </a:cubicBezTo>
                  <a:close/>
                </a:path>
              </a:pathLst>
            </a:custGeom>
            <a:solidFill>
              <a:srgbClr val="FD9B00"/>
            </a:solidFill>
          </p:spPr>
        </p:sp>
        <p:sp>
          <p:nvSpPr>
            <p:cNvPr name="TextBox 7" id="7"/>
            <p:cNvSpPr txBox="true"/>
            <p:nvPr/>
          </p:nvSpPr>
          <p:spPr>
            <a:xfrm>
              <a:off x="0" y="-38100"/>
              <a:ext cx="3579211" cy="76410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1126948" y="-89606"/>
            <a:ext cx="9047784" cy="9047784"/>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6661"/>
            </a:solidFill>
            <a:ln cap="sq" w="12700">
              <a:solidFill>
                <a:srgbClr val="000000"/>
              </a:solidFill>
              <a:prstDash val="solid"/>
              <a:miter/>
            </a:ln>
          </p:spPr>
        </p:sp>
      </p:grpSp>
      <p:grpSp>
        <p:nvGrpSpPr>
          <p:cNvPr name="Group 10" id="10"/>
          <p:cNvGrpSpPr/>
          <p:nvPr/>
        </p:nvGrpSpPr>
        <p:grpSpPr>
          <a:xfrm rot="0">
            <a:off x="11449280" y="210516"/>
            <a:ext cx="9047784" cy="9047784"/>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a:ln cap="sq" w="12700">
              <a:solidFill>
                <a:srgbClr val="000000"/>
              </a:solidFill>
              <a:prstDash val="solid"/>
              <a:miter/>
            </a:ln>
          </p:spPr>
        </p:sp>
      </p:grpSp>
      <p:grpSp>
        <p:nvGrpSpPr>
          <p:cNvPr name="Group 12" id="12"/>
          <p:cNvGrpSpPr/>
          <p:nvPr/>
        </p:nvGrpSpPr>
        <p:grpSpPr>
          <a:xfrm rot="0">
            <a:off x="11331342" y="-89606"/>
            <a:ext cx="9047784" cy="9047784"/>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136" t="0" r="-25136" b="0"/>
              </a:stretch>
            </a:blipFill>
            <a:ln cap="sq">
              <a:noFill/>
              <a:prstDash val="solid"/>
              <a:miter/>
            </a:ln>
          </p:spPr>
        </p:sp>
      </p:grpSp>
      <p:grpSp>
        <p:nvGrpSpPr>
          <p:cNvPr name="Group 14" id="14"/>
          <p:cNvGrpSpPr/>
          <p:nvPr/>
        </p:nvGrpSpPr>
        <p:grpSpPr>
          <a:xfrm rot="0">
            <a:off x="1028700" y="2909697"/>
            <a:ext cx="9438566" cy="4620132"/>
            <a:chOff x="0" y="0"/>
            <a:chExt cx="2309130" cy="1130308"/>
          </a:xfrm>
        </p:grpSpPr>
        <p:sp>
          <p:nvSpPr>
            <p:cNvPr name="Freeform 15" id="15"/>
            <p:cNvSpPr/>
            <p:nvPr/>
          </p:nvSpPr>
          <p:spPr>
            <a:xfrm flipH="false" flipV="false" rot="0">
              <a:off x="0" y="0"/>
              <a:ext cx="2309130" cy="1130308"/>
            </a:xfrm>
            <a:custGeom>
              <a:avLst/>
              <a:gdLst/>
              <a:ahLst/>
              <a:cxnLst/>
              <a:rect r="r" b="b" t="t" l="l"/>
              <a:pathLst>
                <a:path h="1130308" w="2309130">
                  <a:moveTo>
                    <a:pt x="24607" y="0"/>
                  </a:moveTo>
                  <a:lnTo>
                    <a:pt x="2284523" y="0"/>
                  </a:lnTo>
                  <a:cubicBezTo>
                    <a:pt x="2291049" y="0"/>
                    <a:pt x="2297308" y="2593"/>
                    <a:pt x="2301922" y="7207"/>
                  </a:cubicBezTo>
                  <a:cubicBezTo>
                    <a:pt x="2306537" y="11822"/>
                    <a:pt x="2309130" y="18081"/>
                    <a:pt x="2309130" y="24607"/>
                  </a:cubicBezTo>
                  <a:lnTo>
                    <a:pt x="2309130" y="1105700"/>
                  </a:lnTo>
                  <a:cubicBezTo>
                    <a:pt x="2309130" y="1112227"/>
                    <a:pt x="2306537" y="1118486"/>
                    <a:pt x="2301922" y="1123100"/>
                  </a:cubicBezTo>
                  <a:cubicBezTo>
                    <a:pt x="2297308" y="1127715"/>
                    <a:pt x="2291049" y="1130308"/>
                    <a:pt x="2284523" y="1130308"/>
                  </a:cubicBezTo>
                  <a:lnTo>
                    <a:pt x="24607" y="1130308"/>
                  </a:lnTo>
                  <a:cubicBezTo>
                    <a:pt x="18081" y="1130308"/>
                    <a:pt x="11822" y="1127715"/>
                    <a:pt x="7207" y="1123100"/>
                  </a:cubicBezTo>
                  <a:cubicBezTo>
                    <a:pt x="2593" y="1118486"/>
                    <a:pt x="0" y="1112227"/>
                    <a:pt x="0" y="1105700"/>
                  </a:cubicBezTo>
                  <a:lnTo>
                    <a:pt x="0" y="24607"/>
                  </a:lnTo>
                  <a:cubicBezTo>
                    <a:pt x="0" y="18081"/>
                    <a:pt x="2593" y="11822"/>
                    <a:pt x="7207" y="7207"/>
                  </a:cubicBezTo>
                  <a:cubicBezTo>
                    <a:pt x="11822" y="2593"/>
                    <a:pt x="18081" y="0"/>
                    <a:pt x="24607" y="0"/>
                  </a:cubicBezTo>
                  <a:close/>
                </a:path>
              </a:pathLst>
            </a:custGeom>
            <a:solidFill>
              <a:srgbClr val="036661"/>
            </a:solidFill>
            <a:ln w="47625" cap="rnd">
              <a:solidFill>
                <a:srgbClr val="FD9B00"/>
              </a:solidFill>
              <a:prstDash val="solid"/>
              <a:round/>
            </a:ln>
          </p:spPr>
        </p:sp>
        <p:sp>
          <p:nvSpPr>
            <p:cNvPr name="TextBox 16" id="16"/>
            <p:cNvSpPr txBox="true"/>
            <p:nvPr/>
          </p:nvSpPr>
          <p:spPr>
            <a:xfrm>
              <a:off x="0" y="-38100"/>
              <a:ext cx="2309130" cy="1168408"/>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1028700" y="7901581"/>
            <a:ext cx="9544083" cy="2189993"/>
            <a:chOff x="0" y="0"/>
            <a:chExt cx="2334944" cy="535778"/>
          </a:xfrm>
        </p:grpSpPr>
        <p:sp>
          <p:nvSpPr>
            <p:cNvPr name="Freeform 18" id="18"/>
            <p:cNvSpPr/>
            <p:nvPr/>
          </p:nvSpPr>
          <p:spPr>
            <a:xfrm flipH="false" flipV="false" rot="0">
              <a:off x="0" y="0"/>
              <a:ext cx="2334944" cy="535778"/>
            </a:xfrm>
            <a:custGeom>
              <a:avLst/>
              <a:gdLst/>
              <a:ahLst/>
              <a:cxnLst/>
              <a:rect r="r" b="b" t="t" l="l"/>
              <a:pathLst>
                <a:path h="535778" w="2334944">
                  <a:moveTo>
                    <a:pt x="24335" y="0"/>
                  </a:moveTo>
                  <a:lnTo>
                    <a:pt x="2310609" y="0"/>
                  </a:lnTo>
                  <a:cubicBezTo>
                    <a:pt x="2324049" y="0"/>
                    <a:pt x="2334944" y="10895"/>
                    <a:pt x="2334944" y="24335"/>
                  </a:cubicBezTo>
                  <a:lnTo>
                    <a:pt x="2334944" y="511443"/>
                  </a:lnTo>
                  <a:cubicBezTo>
                    <a:pt x="2334944" y="524883"/>
                    <a:pt x="2324049" y="535778"/>
                    <a:pt x="2310609" y="535778"/>
                  </a:cubicBezTo>
                  <a:lnTo>
                    <a:pt x="24335" y="535778"/>
                  </a:lnTo>
                  <a:cubicBezTo>
                    <a:pt x="10895" y="535778"/>
                    <a:pt x="0" y="524883"/>
                    <a:pt x="0" y="511443"/>
                  </a:cubicBezTo>
                  <a:lnTo>
                    <a:pt x="0" y="24335"/>
                  </a:lnTo>
                  <a:cubicBezTo>
                    <a:pt x="0" y="10895"/>
                    <a:pt x="10895" y="0"/>
                    <a:pt x="24335" y="0"/>
                  </a:cubicBezTo>
                  <a:close/>
                </a:path>
              </a:pathLst>
            </a:custGeom>
            <a:solidFill>
              <a:srgbClr val="FD9B00"/>
            </a:solidFill>
            <a:ln w="47625" cap="rnd">
              <a:solidFill>
                <a:srgbClr val="036661"/>
              </a:solidFill>
              <a:prstDash val="solid"/>
              <a:round/>
            </a:ln>
          </p:spPr>
        </p:sp>
        <p:sp>
          <p:nvSpPr>
            <p:cNvPr name="TextBox 19" id="19"/>
            <p:cNvSpPr txBox="true"/>
            <p:nvPr/>
          </p:nvSpPr>
          <p:spPr>
            <a:xfrm>
              <a:off x="0" y="-38100"/>
              <a:ext cx="2334944" cy="573878"/>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6447963" y="9451453"/>
            <a:ext cx="3086100" cy="308610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3" id="23"/>
          <p:cNvGrpSpPr/>
          <p:nvPr/>
        </p:nvGrpSpPr>
        <p:grpSpPr>
          <a:xfrm rot="0">
            <a:off x="15201900" y="9780208"/>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1882665" y="-1860157"/>
            <a:ext cx="3086100" cy="3086100"/>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9" id="29"/>
          <p:cNvGrpSpPr/>
          <p:nvPr/>
        </p:nvGrpSpPr>
        <p:grpSpPr>
          <a:xfrm rot="0">
            <a:off x="-851914" y="-2472395"/>
            <a:ext cx="3086100" cy="3086100"/>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450403" y="655226"/>
            <a:ext cx="8518485" cy="1581150"/>
          </a:xfrm>
          <a:prstGeom prst="rect">
            <a:avLst/>
          </a:prstGeom>
        </p:spPr>
        <p:txBody>
          <a:bodyPr anchor="t" rtlCol="false" tIns="0" lIns="0" bIns="0" rIns="0">
            <a:spAutoFit/>
          </a:bodyPr>
          <a:lstStyle/>
          <a:p>
            <a:pPr algn="ctr" marL="0" indent="0" lvl="0">
              <a:lnSpc>
                <a:spcPts val="6051"/>
              </a:lnSpc>
              <a:spcBef>
                <a:spcPct val="0"/>
              </a:spcBef>
            </a:pPr>
            <a:r>
              <a:rPr lang="en-US" b="true" sz="5042">
                <a:solidFill>
                  <a:srgbClr val="000000"/>
                </a:solidFill>
                <a:latin typeface="Poppins Bold"/>
                <a:ea typeface="Poppins Bold"/>
                <a:cs typeface="Poppins Bold"/>
                <a:sym typeface="Poppins Bold"/>
              </a:rPr>
              <a:t>BA</a:t>
            </a:r>
            <a:r>
              <a:rPr lang="en-US" b="true" sz="5042" strike="noStrike" u="none">
                <a:solidFill>
                  <a:srgbClr val="000000"/>
                </a:solidFill>
                <a:latin typeface="Poppins Bold"/>
                <a:ea typeface="Poppins Bold"/>
                <a:cs typeface="Poppins Bold"/>
                <a:sym typeface="Poppins Bold"/>
              </a:rPr>
              <a:t>KAL CALON LURAH LEBIH DARI 3 (TIGA)</a:t>
            </a:r>
          </a:p>
        </p:txBody>
      </p:sp>
      <p:sp>
        <p:nvSpPr>
          <p:cNvPr name="TextBox 33" id="33"/>
          <p:cNvSpPr txBox="true"/>
          <p:nvPr/>
        </p:nvSpPr>
        <p:spPr>
          <a:xfrm rot="0">
            <a:off x="1085097" y="3197149"/>
            <a:ext cx="8683786" cy="4219575"/>
          </a:xfrm>
          <a:prstGeom prst="rect">
            <a:avLst/>
          </a:prstGeom>
        </p:spPr>
        <p:txBody>
          <a:bodyPr anchor="t" rtlCol="false" tIns="0" lIns="0" bIns="0" rIns="0">
            <a:spAutoFit/>
          </a:bodyPr>
          <a:lstStyle/>
          <a:p>
            <a:pPr algn="just">
              <a:lnSpc>
                <a:spcPts val="4154"/>
              </a:lnSpc>
            </a:pPr>
            <a:r>
              <a:rPr lang="en-US" b="true" sz="3462">
                <a:solidFill>
                  <a:srgbClr val="FFFFFF"/>
                </a:solidFill>
                <a:latin typeface="Poppins Semi-Bold"/>
                <a:ea typeface="Poppins Semi-Bold"/>
                <a:cs typeface="Poppins Semi-Bold"/>
                <a:sym typeface="Poppins Semi-Bold"/>
              </a:rPr>
              <a:t>PANITIA PEMILIHAN MELAKUKAN SELEKSI TAMBAHAN DENGAN MENGGUNAKAN KRITERIA:</a:t>
            </a:r>
          </a:p>
          <a:p>
            <a:pPr algn="just" marL="747533" indent="-373767" lvl="1">
              <a:lnSpc>
                <a:spcPts val="4154"/>
              </a:lnSpc>
              <a:buAutoNum type="arabicPeriod" startAt="1"/>
            </a:pPr>
            <a:r>
              <a:rPr lang="en-US" b="true" sz="3462">
                <a:solidFill>
                  <a:srgbClr val="FFFFFF"/>
                </a:solidFill>
                <a:latin typeface="Poppins Semi-Bold"/>
                <a:ea typeface="Poppins Semi-Bold"/>
                <a:cs typeface="Poppins Semi-Bold"/>
                <a:sym typeface="Poppins Semi-Bold"/>
              </a:rPr>
              <a:t>PENGALAMAN BEKERJA DI LEMBAGA PEMERINTAHAN,</a:t>
            </a:r>
          </a:p>
          <a:p>
            <a:pPr algn="just" marL="747533" indent="-373767" lvl="1">
              <a:lnSpc>
                <a:spcPts val="4154"/>
              </a:lnSpc>
              <a:buAutoNum type="arabicPeriod" startAt="1"/>
            </a:pPr>
            <a:r>
              <a:rPr lang="en-US" b="true" sz="3462">
                <a:solidFill>
                  <a:srgbClr val="FFFFFF"/>
                </a:solidFill>
                <a:latin typeface="Poppins Semi-Bold"/>
                <a:ea typeface="Poppins Semi-Bold"/>
                <a:cs typeface="Poppins Semi-Bold"/>
                <a:sym typeface="Poppins Semi-Bold"/>
              </a:rPr>
              <a:t>TINGKAT PENDIDIKAN, </a:t>
            </a:r>
          </a:p>
          <a:p>
            <a:pPr algn="just" marL="747533" indent="-373767" lvl="1">
              <a:lnSpc>
                <a:spcPts val="4154"/>
              </a:lnSpc>
              <a:buAutoNum type="arabicPeriod" startAt="1"/>
            </a:pPr>
            <a:r>
              <a:rPr lang="en-US" b="true" sz="3462">
                <a:solidFill>
                  <a:srgbClr val="FFFFFF"/>
                </a:solidFill>
                <a:latin typeface="Poppins Semi-Bold"/>
                <a:ea typeface="Poppins Semi-Bold"/>
                <a:cs typeface="Poppins Semi-Bold"/>
                <a:sym typeface="Poppins Semi-Bold"/>
              </a:rPr>
              <a:t>USIA, DAN</a:t>
            </a:r>
          </a:p>
          <a:p>
            <a:pPr algn="just" marL="747533" indent="-373767" lvl="1">
              <a:lnSpc>
                <a:spcPts val="4154"/>
              </a:lnSpc>
              <a:spcBef>
                <a:spcPct val="0"/>
              </a:spcBef>
              <a:buAutoNum type="arabicPeriod" startAt="1"/>
            </a:pPr>
            <a:r>
              <a:rPr lang="en-US" b="true" sz="3462">
                <a:solidFill>
                  <a:srgbClr val="FFFFFF"/>
                </a:solidFill>
                <a:latin typeface="Poppins Semi-Bold"/>
                <a:ea typeface="Poppins Semi-Bold"/>
                <a:cs typeface="Poppins Semi-Bold"/>
                <a:sym typeface="Poppins Semi-Bold"/>
              </a:rPr>
              <a:t>UJIAN TERTULIS</a:t>
            </a:r>
          </a:p>
        </p:txBody>
      </p:sp>
      <p:sp>
        <p:nvSpPr>
          <p:cNvPr name="TextBox 34" id="34"/>
          <p:cNvSpPr txBox="true"/>
          <p:nvPr/>
        </p:nvSpPr>
        <p:spPr>
          <a:xfrm rot="0">
            <a:off x="1367753" y="8122778"/>
            <a:ext cx="8642769" cy="1857375"/>
          </a:xfrm>
          <a:prstGeom prst="rect">
            <a:avLst/>
          </a:prstGeom>
        </p:spPr>
        <p:txBody>
          <a:bodyPr anchor="t" rtlCol="false" tIns="0" lIns="0" bIns="0" rIns="0">
            <a:spAutoFit/>
          </a:bodyPr>
          <a:lstStyle/>
          <a:p>
            <a:pPr algn="just" marL="0" indent="0" lvl="0">
              <a:lnSpc>
                <a:spcPts val="3674"/>
              </a:lnSpc>
              <a:spcBef>
                <a:spcPct val="0"/>
              </a:spcBef>
            </a:pPr>
            <a:r>
              <a:rPr lang="en-US" b="true" sz="3062">
                <a:solidFill>
                  <a:srgbClr val="000000"/>
                </a:solidFill>
                <a:latin typeface="Poppins Bold"/>
                <a:ea typeface="Poppins Bold"/>
                <a:cs typeface="Poppins Bold"/>
                <a:sym typeface="Poppins Bold"/>
              </a:rPr>
              <a:t>UJIAN T</a:t>
            </a:r>
            <a:r>
              <a:rPr lang="en-US" b="true" sz="3062">
                <a:solidFill>
                  <a:srgbClr val="000000"/>
                </a:solidFill>
                <a:latin typeface="Poppins Bold"/>
                <a:ea typeface="Poppins Bold"/>
                <a:cs typeface="Poppins Bold"/>
                <a:sym typeface="Poppins Bold"/>
              </a:rPr>
              <a:t>ERTULIS DILAKSANAKAN PEMERINTAH DAERAH BERDASARKAN PERMOHONAN DARI PANITIA PEMILIHAN KEPADA BUPATI.</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402174" y="857938"/>
            <a:ext cx="13483653" cy="1801210"/>
          </a:xfrm>
          <a:prstGeom prst="rect">
            <a:avLst/>
          </a:prstGeom>
        </p:spPr>
        <p:txBody>
          <a:bodyPr anchor="t" rtlCol="false" tIns="0" lIns="0" bIns="0" rIns="0">
            <a:spAutoFit/>
          </a:bodyPr>
          <a:lstStyle/>
          <a:p>
            <a:pPr algn="ctr" marL="0" indent="0" lvl="0">
              <a:lnSpc>
                <a:spcPts val="6921"/>
              </a:lnSpc>
              <a:spcBef>
                <a:spcPct val="0"/>
              </a:spcBef>
            </a:pPr>
            <a:r>
              <a:rPr lang="en-US" b="true" sz="5767">
                <a:solidFill>
                  <a:srgbClr val="000000"/>
                </a:solidFill>
                <a:latin typeface="Poppins Bold"/>
                <a:ea typeface="Poppins Bold"/>
                <a:cs typeface="Poppins Bold"/>
                <a:sym typeface="Poppins Bold"/>
              </a:rPr>
              <a:t>SELEKSI TAMBAHAN  DITENTUKAN DENGAN BOBOT PENILAIAN</a:t>
            </a:r>
          </a:p>
        </p:txBody>
      </p:sp>
      <p:grpSp>
        <p:nvGrpSpPr>
          <p:cNvPr name="Group 3" id="3"/>
          <p:cNvGrpSpPr/>
          <p:nvPr/>
        </p:nvGrpSpPr>
        <p:grpSpPr>
          <a:xfrm rot="0">
            <a:off x="2024269" y="3375791"/>
            <a:ext cx="14349495" cy="5739643"/>
            <a:chOff x="0" y="0"/>
            <a:chExt cx="5446756" cy="2178644"/>
          </a:xfrm>
        </p:grpSpPr>
        <p:sp>
          <p:nvSpPr>
            <p:cNvPr name="Freeform 4" id="4"/>
            <p:cNvSpPr/>
            <p:nvPr/>
          </p:nvSpPr>
          <p:spPr>
            <a:xfrm flipH="false" flipV="false" rot="0">
              <a:off x="0" y="0"/>
              <a:ext cx="5446756" cy="2178644"/>
            </a:xfrm>
            <a:custGeom>
              <a:avLst/>
              <a:gdLst/>
              <a:ahLst/>
              <a:cxnLst/>
              <a:rect r="r" b="b" t="t" l="l"/>
              <a:pathLst>
                <a:path h="2178644" w="5446756">
                  <a:moveTo>
                    <a:pt x="32372" y="0"/>
                  </a:moveTo>
                  <a:lnTo>
                    <a:pt x="5414385" y="0"/>
                  </a:lnTo>
                  <a:cubicBezTo>
                    <a:pt x="5422970" y="0"/>
                    <a:pt x="5431204" y="3411"/>
                    <a:pt x="5437275" y="9481"/>
                  </a:cubicBezTo>
                  <a:cubicBezTo>
                    <a:pt x="5443346" y="15552"/>
                    <a:pt x="5446756" y="23786"/>
                    <a:pt x="5446756" y="32372"/>
                  </a:cubicBezTo>
                  <a:lnTo>
                    <a:pt x="5446756" y="2146272"/>
                  </a:lnTo>
                  <a:cubicBezTo>
                    <a:pt x="5446756" y="2164150"/>
                    <a:pt x="5432263" y="2178644"/>
                    <a:pt x="5414385" y="2178644"/>
                  </a:cubicBezTo>
                  <a:lnTo>
                    <a:pt x="32372" y="2178644"/>
                  </a:lnTo>
                  <a:cubicBezTo>
                    <a:pt x="14493" y="2178644"/>
                    <a:pt x="0" y="2164150"/>
                    <a:pt x="0" y="2146272"/>
                  </a:cubicBezTo>
                  <a:lnTo>
                    <a:pt x="0" y="32372"/>
                  </a:lnTo>
                  <a:cubicBezTo>
                    <a:pt x="0" y="14493"/>
                    <a:pt x="14493" y="0"/>
                    <a:pt x="32372" y="0"/>
                  </a:cubicBezTo>
                  <a:close/>
                </a:path>
              </a:pathLst>
            </a:custGeom>
            <a:solidFill>
              <a:srgbClr val="036661"/>
            </a:solidFill>
          </p:spPr>
        </p:sp>
        <p:sp>
          <p:nvSpPr>
            <p:cNvPr name="TextBox 5" id="5"/>
            <p:cNvSpPr txBox="true"/>
            <p:nvPr/>
          </p:nvSpPr>
          <p:spPr>
            <a:xfrm>
              <a:off x="0" y="-38100"/>
              <a:ext cx="5446756" cy="2216744"/>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914236" y="3244070"/>
            <a:ext cx="14349495" cy="5739643"/>
            <a:chOff x="0" y="0"/>
            <a:chExt cx="5446756" cy="2178644"/>
          </a:xfrm>
        </p:grpSpPr>
        <p:sp>
          <p:nvSpPr>
            <p:cNvPr name="Freeform 7" id="7"/>
            <p:cNvSpPr/>
            <p:nvPr/>
          </p:nvSpPr>
          <p:spPr>
            <a:xfrm flipH="false" flipV="false" rot="0">
              <a:off x="0" y="0"/>
              <a:ext cx="5446756" cy="2178644"/>
            </a:xfrm>
            <a:custGeom>
              <a:avLst/>
              <a:gdLst/>
              <a:ahLst/>
              <a:cxnLst/>
              <a:rect r="r" b="b" t="t" l="l"/>
              <a:pathLst>
                <a:path h="2178644" w="5446756">
                  <a:moveTo>
                    <a:pt x="32372" y="0"/>
                  </a:moveTo>
                  <a:lnTo>
                    <a:pt x="5414385" y="0"/>
                  </a:lnTo>
                  <a:cubicBezTo>
                    <a:pt x="5422970" y="0"/>
                    <a:pt x="5431204" y="3411"/>
                    <a:pt x="5437275" y="9481"/>
                  </a:cubicBezTo>
                  <a:cubicBezTo>
                    <a:pt x="5443346" y="15552"/>
                    <a:pt x="5446756" y="23786"/>
                    <a:pt x="5446756" y="32372"/>
                  </a:cubicBezTo>
                  <a:lnTo>
                    <a:pt x="5446756" y="2146272"/>
                  </a:lnTo>
                  <a:cubicBezTo>
                    <a:pt x="5446756" y="2164150"/>
                    <a:pt x="5432263" y="2178644"/>
                    <a:pt x="5414385" y="2178644"/>
                  </a:cubicBezTo>
                  <a:lnTo>
                    <a:pt x="32372" y="2178644"/>
                  </a:lnTo>
                  <a:cubicBezTo>
                    <a:pt x="14493" y="2178644"/>
                    <a:pt x="0" y="2164150"/>
                    <a:pt x="0" y="2146272"/>
                  </a:cubicBezTo>
                  <a:lnTo>
                    <a:pt x="0" y="32372"/>
                  </a:lnTo>
                  <a:cubicBezTo>
                    <a:pt x="0" y="14493"/>
                    <a:pt x="14493" y="0"/>
                    <a:pt x="32372" y="0"/>
                  </a:cubicBezTo>
                  <a:close/>
                </a:path>
              </a:pathLst>
            </a:custGeom>
            <a:solidFill>
              <a:srgbClr val="FD9B00"/>
            </a:solidFill>
          </p:spPr>
        </p:sp>
        <p:sp>
          <p:nvSpPr>
            <p:cNvPr name="TextBox 8" id="8"/>
            <p:cNvSpPr txBox="true"/>
            <p:nvPr/>
          </p:nvSpPr>
          <p:spPr>
            <a:xfrm>
              <a:off x="0" y="-38100"/>
              <a:ext cx="5446756" cy="2216744"/>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32812" y="3767356"/>
            <a:ext cx="12723672" cy="4664496"/>
          </a:xfrm>
          <a:prstGeom prst="rect">
            <a:avLst/>
          </a:prstGeom>
        </p:spPr>
        <p:txBody>
          <a:bodyPr anchor="t" rtlCol="false" tIns="0" lIns="0" bIns="0" rIns="0">
            <a:spAutoFit/>
          </a:bodyPr>
          <a:lstStyle/>
          <a:p>
            <a:pPr algn="just" marL="740588" indent="-370294" lvl="1">
              <a:lnSpc>
                <a:spcPts val="4116"/>
              </a:lnSpc>
              <a:buAutoNum type="arabicPeriod" startAt="1"/>
            </a:pPr>
            <a:r>
              <a:rPr lang="en-US" b="true" sz="3430">
                <a:solidFill>
                  <a:srgbClr val="000000"/>
                </a:solidFill>
                <a:latin typeface="Poppins Medium"/>
                <a:ea typeface="Poppins Medium"/>
                <a:cs typeface="Poppins Medium"/>
                <a:sym typeface="Poppins Medium"/>
              </a:rPr>
              <a:t>Pengalaman bekerja di lembaga pemerintahan diberikan bobot nilai sebesar 40% (Empat puluh persen);</a:t>
            </a:r>
          </a:p>
          <a:p>
            <a:pPr algn="just" marL="740588" indent="-370294" lvl="1">
              <a:lnSpc>
                <a:spcPts val="4116"/>
              </a:lnSpc>
              <a:buAutoNum type="arabicPeriod" startAt="1"/>
            </a:pPr>
            <a:r>
              <a:rPr lang="en-US" b="true" sz="3430">
                <a:solidFill>
                  <a:srgbClr val="000000"/>
                </a:solidFill>
                <a:latin typeface="Poppins Medium"/>
                <a:ea typeface="Poppins Medium"/>
                <a:cs typeface="Poppins Medium"/>
                <a:sym typeface="Poppins Medium"/>
              </a:rPr>
              <a:t>Tingkat pendidikan diberikan bobot nilai sebesar 40% (empat puluh persen); dan</a:t>
            </a:r>
          </a:p>
          <a:p>
            <a:pPr algn="just" marL="740588" indent="-370294" lvl="1">
              <a:lnSpc>
                <a:spcPts val="4116"/>
              </a:lnSpc>
              <a:buAutoNum type="arabicPeriod" startAt="1"/>
            </a:pPr>
            <a:r>
              <a:rPr lang="en-US" b="true" sz="3430">
                <a:solidFill>
                  <a:srgbClr val="000000"/>
                </a:solidFill>
                <a:latin typeface="Poppins Medium"/>
                <a:ea typeface="Poppins Medium"/>
                <a:cs typeface="Poppins Medium"/>
                <a:sym typeface="Poppins Medium"/>
              </a:rPr>
              <a:t>Usia diberikan bobot nilai sebesar 10% (sepuluh persen);</a:t>
            </a:r>
          </a:p>
          <a:p>
            <a:pPr algn="just" marL="740588" indent="-370294" lvl="1">
              <a:lnSpc>
                <a:spcPts val="4116"/>
              </a:lnSpc>
              <a:buAutoNum type="arabicPeriod" startAt="1"/>
            </a:pPr>
            <a:r>
              <a:rPr lang="en-US" b="true" sz="3430">
                <a:solidFill>
                  <a:srgbClr val="000000"/>
                </a:solidFill>
                <a:latin typeface="Poppins Medium"/>
                <a:ea typeface="Poppins Medium"/>
                <a:cs typeface="Poppins Medium"/>
                <a:sym typeface="Poppins Medium"/>
              </a:rPr>
              <a:t>ujian tertulis memiliki bobot nilai sebesar 10% (sepuluh persen)</a:t>
            </a:r>
          </a:p>
        </p:txBody>
      </p:sp>
      <p:grpSp>
        <p:nvGrpSpPr>
          <p:cNvPr name="Group 10" id="10"/>
          <p:cNvGrpSpPr/>
          <p:nvPr/>
        </p:nvGrpSpPr>
        <p:grpSpPr>
          <a:xfrm rot="0">
            <a:off x="16805596" y="9267944"/>
            <a:ext cx="3086100" cy="30861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603696" y="9267944"/>
            <a:ext cx="3086100" cy="308610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9B00"/>
            </a:solidFill>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5523917" y="9565106"/>
            <a:ext cx="3086100" cy="30861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458038" y="9565106"/>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036661"/>
              </a:solidFill>
              <a:prstDash val="solid"/>
              <a:miter/>
            </a:ln>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true" flipV="false" rot="0">
            <a:off x="14172507" y="1999310"/>
            <a:ext cx="954751" cy="430583"/>
          </a:xfrm>
          <a:custGeom>
            <a:avLst/>
            <a:gdLst/>
            <a:ahLst/>
            <a:cxnLst/>
            <a:rect r="r" b="b" t="t" l="l"/>
            <a:pathLst>
              <a:path h="430583" w="954751">
                <a:moveTo>
                  <a:pt x="954751" y="0"/>
                </a:moveTo>
                <a:lnTo>
                  <a:pt x="0" y="0"/>
                </a:lnTo>
                <a:lnTo>
                  <a:pt x="0" y="430583"/>
                </a:lnTo>
                <a:lnTo>
                  <a:pt x="954751" y="430583"/>
                </a:lnTo>
                <a:lnTo>
                  <a:pt x="954751" y="0"/>
                </a:lnTo>
                <a:close/>
              </a:path>
            </a:pathLst>
          </a:custGeom>
          <a:blipFill>
            <a:blip r:embed="rId2">
              <a:extLst>
                <a:ext uri="{96DAC541-7B7A-43D3-8B79-37D633B846F1}">
                  <asvg:svgBlip xmlns:asvg="http://schemas.microsoft.com/office/drawing/2016/SVG/main" r:embed="rId3"/>
                </a:ext>
              </a:extLst>
            </a:blip>
            <a:stretch>
              <a:fillRect l="0" t="0" r="-102503" b="0"/>
            </a:stretch>
          </a:blipFill>
        </p:spPr>
      </p:sp>
      <p:sp>
        <p:nvSpPr>
          <p:cNvPr name="Freeform 23" id="23"/>
          <p:cNvSpPr/>
          <p:nvPr/>
        </p:nvSpPr>
        <p:spPr>
          <a:xfrm flipH="false" flipV="false" rot="0">
            <a:off x="3217892" y="2008835"/>
            <a:ext cx="954751" cy="430583"/>
          </a:xfrm>
          <a:custGeom>
            <a:avLst/>
            <a:gdLst/>
            <a:ahLst/>
            <a:cxnLst/>
            <a:rect r="r" b="b" t="t" l="l"/>
            <a:pathLst>
              <a:path h="430583" w="954751">
                <a:moveTo>
                  <a:pt x="0" y="0"/>
                </a:moveTo>
                <a:lnTo>
                  <a:pt x="954751" y="0"/>
                </a:lnTo>
                <a:lnTo>
                  <a:pt x="954751" y="430583"/>
                </a:lnTo>
                <a:lnTo>
                  <a:pt x="0" y="430583"/>
                </a:lnTo>
                <a:lnTo>
                  <a:pt x="0" y="0"/>
                </a:lnTo>
                <a:close/>
              </a:path>
            </a:pathLst>
          </a:custGeom>
          <a:blipFill>
            <a:blip r:embed="rId2">
              <a:extLst>
                <a:ext uri="{96DAC541-7B7A-43D3-8B79-37D633B846F1}">
                  <asvg:svgBlip xmlns:asvg="http://schemas.microsoft.com/office/drawing/2016/SVG/main" r:embed="rId3"/>
                </a:ext>
              </a:extLst>
            </a:blip>
            <a:stretch>
              <a:fillRect l="0" t="0" r="-102503" b="0"/>
            </a:stretch>
          </a:blipFill>
        </p:spPr>
      </p:sp>
    </p:spTree>
  </p:cSld>
  <p:clrMapOvr>
    <a:masterClrMapping/>
  </p:clrMapOvr>
</p:sld>
</file>

<file path=ppt/slides/slide1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439297"/>
            <a:ext cx="14901832" cy="1954532"/>
          </a:xfrm>
          <a:prstGeom prst="rect">
            <a:avLst/>
          </a:prstGeom>
        </p:spPr>
        <p:txBody>
          <a:bodyPr anchor="t" rtlCol="false" tIns="0" lIns="0" bIns="0" rIns="0">
            <a:spAutoFit/>
          </a:bodyPr>
          <a:lstStyle/>
          <a:p>
            <a:pPr algn="l">
              <a:lnSpc>
                <a:spcPts val="7590"/>
              </a:lnSpc>
            </a:pPr>
            <a:r>
              <a:rPr lang="en-US" sz="6900">
                <a:solidFill>
                  <a:srgbClr val="06053F"/>
                </a:solidFill>
                <a:latin typeface="Bernoru SemiCondensed"/>
                <a:ea typeface="Bernoru SemiCondensed"/>
                <a:cs typeface="Bernoru SemiCondensed"/>
                <a:sym typeface="Bernoru SemiCondensed"/>
              </a:rPr>
              <a:t>PENGHITUNGAN PENGALAMAN BEKERJA DI LEMBAGA PEMERINTAHAN </a:t>
            </a:r>
          </a:p>
        </p:txBody>
      </p:sp>
      <p:sp>
        <p:nvSpPr>
          <p:cNvPr name="TextBox 3" id="3"/>
          <p:cNvSpPr txBox="true"/>
          <p:nvPr/>
        </p:nvSpPr>
        <p:spPr>
          <a:xfrm rot="0">
            <a:off x="1028700" y="2706627"/>
            <a:ext cx="16230600" cy="5962650"/>
          </a:xfrm>
          <a:prstGeom prst="rect">
            <a:avLst/>
          </a:prstGeom>
        </p:spPr>
        <p:txBody>
          <a:bodyPr anchor="t" rtlCol="false" tIns="0" lIns="0" bIns="0" rIns="0">
            <a:spAutoFit/>
          </a:bodyPr>
          <a:lstStyle/>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Pengalaman bekerja sampai dengan 5 (lima) tahun diberikan nilai 25 (dua puluh lima);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Pengalaman bekerja lebih dari 5 (lima) tahun sampai dengan 10 (sepuluh) tahun diberikan nilai 35 (tiga puluh lima);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Pengalaman bekerja lebih dari 10 (sepuluh) tahun sampai dengan 15 (lima belas) tahun diberikan nilai 40 (empat puluh);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Pengalaman bekerja lebih dari 15 (lima belas) tahun sampai dengan 20 (dua puluh) tahun diberikan nilai 45 (empat puluh lima);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Pengalaman bekerja lebih dari 20 (dua puluh) tahun diberikan nilai 50 (lima puluh);</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Pengalaman bekerja sebagai kepala desa/lurah setempat sekurang-kurangnya 3 (tiga) tahun diberikan nilai 95 (sembilan puluh lima).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Dalam hal pengalaman kerja di Lembaga Pemerintahan Kalurahan setempat selain Kepala Desa/Lurah diberikan nilai tambahan 40 (empat puluh).</a:t>
            </a:r>
          </a:p>
        </p:txBody>
      </p:sp>
      <p:grpSp>
        <p:nvGrpSpPr>
          <p:cNvPr name="Group 4" id="4"/>
          <p:cNvGrpSpPr/>
          <p:nvPr/>
        </p:nvGrpSpPr>
        <p:grpSpPr>
          <a:xfrm rot="0">
            <a:off x="14240815" y="9458325"/>
            <a:ext cx="6810594" cy="5257857"/>
            <a:chOff x="0" y="0"/>
            <a:chExt cx="812800" cy="627491"/>
          </a:xfrm>
        </p:grpSpPr>
        <p:sp>
          <p:nvSpPr>
            <p:cNvPr name="Freeform 5" id="5"/>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6" id="6"/>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5005873" y="9924517"/>
            <a:ext cx="5280478" cy="3845308"/>
            <a:chOff x="0" y="0"/>
            <a:chExt cx="812800" cy="591891"/>
          </a:xfrm>
        </p:grpSpPr>
        <p:sp>
          <p:nvSpPr>
            <p:cNvPr name="Freeform 8" id="8"/>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9" id="9"/>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452237" y="-2673733"/>
            <a:ext cx="5280478" cy="3845308"/>
            <a:chOff x="0" y="0"/>
            <a:chExt cx="812800" cy="591891"/>
          </a:xfrm>
        </p:grpSpPr>
        <p:sp>
          <p:nvSpPr>
            <p:cNvPr name="Freeform 11" id="11"/>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2" id="12"/>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5843285" y="-2677940"/>
            <a:ext cx="5280478" cy="3317611"/>
            <a:chOff x="0" y="0"/>
            <a:chExt cx="812800" cy="510665"/>
          </a:xfrm>
        </p:grpSpPr>
        <p:sp>
          <p:nvSpPr>
            <p:cNvPr name="Freeform 14" id="14"/>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5" id="15"/>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405951" y="9906004"/>
            <a:ext cx="10925270" cy="1610908"/>
            <a:chOff x="0" y="0"/>
            <a:chExt cx="2877437" cy="424272"/>
          </a:xfrm>
        </p:grpSpPr>
        <p:sp>
          <p:nvSpPr>
            <p:cNvPr name="Freeform 17" id="17"/>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8" id="18"/>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5493050" y="9906004"/>
            <a:ext cx="10925270" cy="1610908"/>
            <a:chOff x="0" y="0"/>
            <a:chExt cx="2877437" cy="424272"/>
          </a:xfrm>
        </p:grpSpPr>
        <p:sp>
          <p:nvSpPr>
            <p:cNvPr name="Freeform 20" id="20"/>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1" id="21"/>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78263" y="2034841"/>
            <a:ext cx="16103194" cy="4133850"/>
          </a:xfrm>
          <a:prstGeom prst="rect">
            <a:avLst/>
          </a:prstGeom>
        </p:spPr>
        <p:txBody>
          <a:bodyPr anchor="t" rtlCol="false" tIns="0" lIns="0" bIns="0" rIns="0">
            <a:spAutoFit/>
          </a:bodyPr>
          <a:lstStyle/>
          <a:p>
            <a:pPr algn="just" marL="647711" indent="-323856" lvl="1">
              <a:lnSpc>
                <a:spcPts val="3600"/>
              </a:lnSpc>
              <a:buAutoNum type="arabicPeriod" startAt="1"/>
            </a:pPr>
            <a:r>
              <a:rPr lang="en-US" sz="3000">
                <a:solidFill>
                  <a:srgbClr val="06053F"/>
                </a:solidFill>
                <a:latin typeface="ABeeZee"/>
                <a:ea typeface="ABeeZee"/>
                <a:cs typeface="ABeeZee"/>
                <a:sym typeface="ABeeZee"/>
              </a:rPr>
              <a:t>Lembaga pemerintahan adalah lembaga pemerintahan di tingkat pusat, daerah, dan Kalurahan.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Lembaga pemerintahan tingkat pusat adalah Lembaga Negara yang dibentuk berdasarkan Undang-Undang Dasar Negara Republik Indonesia Tahun 1945, Kementerian, Lembaga Pemerintahan Non Kementerian.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Lembaga pemerintahan tingkat daerah adalah Dewan Perwakilan Rakyat Daerah dan Perangkat Daerah tingkat Provinsi dan tingkat Kabupaten/Kota.</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Lembaga pemerintahan tingkat Kalurahan adalah Pemerintah Kalurahan dan Badan Permusyawaratan Kalurahan. </a:t>
            </a:r>
          </a:p>
        </p:txBody>
      </p:sp>
      <p:grpSp>
        <p:nvGrpSpPr>
          <p:cNvPr name="Group 3" id="3"/>
          <p:cNvGrpSpPr/>
          <p:nvPr/>
        </p:nvGrpSpPr>
        <p:grpSpPr>
          <a:xfrm rot="0">
            <a:off x="-2741781" y="-4229157"/>
            <a:ext cx="6810594" cy="5257857"/>
            <a:chOff x="0" y="0"/>
            <a:chExt cx="812800" cy="627491"/>
          </a:xfrm>
        </p:grpSpPr>
        <p:sp>
          <p:nvSpPr>
            <p:cNvPr name="Freeform 4" id="4"/>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5" id="5"/>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54003" y="9136434"/>
            <a:ext cx="6810594" cy="5257857"/>
            <a:chOff x="0" y="0"/>
            <a:chExt cx="812800" cy="627491"/>
          </a:xfrm>
        </p:grpSpPr>
        <p:sp>
          <p:nvSpPr>
            <p:cNvPr name="Freeform 7" id="7"/>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8" id="8"/>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52898" y="-3326878"/>
            <a:ext cx="5280478" cy="3845308"/>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4619061" y="9716927"/>
            <a:ext cx="5280478" cy="3845308"/>
            <a:chOff x="0" y="0"/>
            <a:chExt cx="812800" cy="591891"/>
          </a:xfrm>
        </p:grpSpPr>
        <p:sp>
          <p:nvSpPr>
            <p:cNvPr name="Freeform 13" id="13"/>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4" id="14"/>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6472890" y="6831831"/>
            <a:ext cx="1572819" cy="1487029"/>
          </a:xfrm>
          <a:custGeom>
            <a:avLst/>
            <a:gdLst/>
            <a:ahLst/>
            <a:cxnLst/>
            <a:rect r="r" b="b" t="t" l="l"/>
            <a:pathLst>
              <a:path h="1487029" w="1572819">
                <a:moveTo>
                  <a:pt x="0" y="0"/>
                </a:moveTo>
                <a:lnTo>
                  <a:pt x="1572820" y="0"/>
                </a:lnTo>
                <a:lnTo>
                  <a:pt x="1572820" y="1487030"/>
                </a:lnTo>
                <a:lnTo>
                  <a:pt x="0" y="14870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6" id="16"/>
          <p:cNvGrpSpPr/>
          <p:nvPr/>
        </p:nvGrpSpPr>
        <p:grpSpPr>
          <a:xfrm rot="0">
            <a:off x="13462955" y="-1922654"/>
            <a:ext cx="5280478" cy="3845308"/>
            <a:chOff x="0" y="0"/>
            <a:chExt cx="812800" cy="591891"/>
          </a:xfrm>
        </p:grpSpPr>
        <p:sp>
          <p:nvSpPr>
            <p:cNvPr name="Freeform 17" id="17"/>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8" id="18"/>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3854003" y="-1926861"/>
            <a:ext cx="5280478" cy="3317611"/>
            <a:chOff x="0" y="0"/>
            <a:chExt cx="812800" cy="510665"/>
          </a:xfrm>
        </p:grpSpPr>
        <p:sp>
          <p:nvSpPr>
            <p:cNvPr name="Freeform 20" id="20"/>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1" id="21"/>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405951" y="9906004"/>
            <a:ext cx="10925270" cy="1610908"/>
            <a:chOff x="0" y="0"/>
            <a:chExt cx="2877437" cy="424272"/>
          </a:xfrm>
        </p:grpSpPr>
        <p:sp>
          <p:nvSpPr>
            <p:cNvPr name="Freeform 24" id="2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5" id="2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5493050" y="9906004"/>
            <a:ext cx="10925270" cy="1610908"/>
            <a:chOff x="0" y="0"/>
            <a:chExt cx="2877437" cy="424272"/>
          </a:xfrm>
        </p:grpSpPr>
        <p:sp>
          <p:nvSpPr>
            <p:cNvPr name="Freeform 27" id="27"/>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8" id="28"/>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11593054" y="9906004"/>
            <a:ext cx="1952273" cy="291066"/>
          </a:xfrm>
          <a:custGeom>
            <a:avLst/>
            <a:gdLst/>
            <a:ahLst/>
            <a:cxnLst/>
            <a:rect r="r" b="b" t="t" l="l"/>
            <a:pathLst>
              <a:path h="291066" w="1952273">
                <a:moveTo>
                  <a:pt x="0" y="0"/>
                </a:moveTo>
                <a:lnTo>
                  <a:pt x="1952273" y="0"/>
                </a:lnTo>
                <a:lnTo>
                  <a:pt x="1952273" y="291066"/>
                </a:lnTo>
                <a:lnTo>
                  <a:pt x="0" y="29106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0" id="30"/>
          <p:cNvSpPr txBox="true"/>
          <p:nvPr/>
        </p:nvSpPr>
        <p:spPr>
          <a:xfrm rot="0">
            <a:off x="2977117" y="279399"/>
            <a:ext cx="11105487" cy="1546228"/>
          </a:xfrm>
          <a:prstGeom prst="rect">
            <a:avLst/>
          </a:prstGeom>
        </p:spPr>
        <p:txBody>
          <a:bodyPr anchor="t" rtlCol="false" tIns="0" lIns="0" bIns="0" rIns="0">
            <a:spAutoFit/>
          </a:bodyPr>
          <a:lstStyle/>
          <a:p>
            <a:pPr algn="ctr">
              <a:lnSpc>
                <a:spcPts val="6050"/>
              </a:lnSpc>
            </a:pPr>
            <a:r>
              <a:rPr lang="en-US" sz="5500">
                <a:solidFill>
                  <a:srgbClr val="06053F"/>
                </a:solidFill>
                <a:latin typeface="Bernoru SemiCondensed"/>
                <a:ea typeface="Bernoru SemiCondensed"/>
                <a:cs typeface="Bernoru SemiCondensed"/>
                <a:sym typeface="Bernoru SemiCondensed"/>
              </a:rPr>
              <a:t>KETENTUAN PENGALAMAN BEKERJA DI LEMBAGA PEMERINTAHAN </a:t>
            </a:r>
          </a:p>
        </p:txBody>
      </p:sp>
      <p:grpSp>
        <p:nvGrpSpPr>
          <p:cNvPr name="Group 31" id="31"/>
          <p:cNvGrpSpPr/>
          <p:nvPr/>
        </p:nvGrpSpPr>
        <p:grpSpPr>
          <a:xfrm rot="0">
            <a:off x="459213" y="6359191"/>
            <a:ext cx="14948012" cy="3319636"/>
            <a:chOff x="0" y="0"/>
            <a:chExt cx="3936925" cy="874307"/>
          </a:xfrm>
        </p:grpSpPr>
        <p:sp>
          <p:nvSpPr>
            <p:cNvPr name="Freeform 32" id="32"/>
            <p:cNvSpPr/>
            <p:nvPr/>
          </p:nvSpPr>
          <p:spPr>
            <a:xfrm flipH="false" flipV="false" rot="0">
              <a:off x="0" y="0"/>
              <a:ext cx="3936925" cy="874307"/>
            </a:xfrm>
            <a:custGeom>
              <a:avLst/>
              <a:gdLst/>
              <a:ahLst/>
              <a:cxnLst/>
              <a:rect r="r" b="b" t="t" l="l"/>
              <a:pathLst>
                <a:path h="874307" w="3936925">
                  <a:moveTo>
                    <a:pt x="28486" y="0"/>
                  </a:moveTo>
                  <a:lnTo>
                    <a:pt x="3908439" y="0"/>
                  </a:lnTo>
                  <a:cubicBezTo>
                    <a:pt x="3915994" y="0"/>
                    <a:pt x="3923240" y="3001"/>
                    <a:pt x="3928582" y="8343"/>
                  </a:cubicBezTo>
                  <a:cubicBezTo>
                    <a:pt x="3933924" y="13685"/>
                    <a:pt x="3936925" y="20931"/>
                    <a:pt x="3936925" y="28486"/>
                  </a:cubicBezTo>
                  <a:lnTo>
                    <a:pt x="3936925" y="845822"/>
                  </a:lnTo>
                  <a:cubicBezTo>
                    <a:pt x="3936925" y="861554"/>
                    <a:pt x="3924171" y="874307"/>
                    <a:pt x="3908439" y="874307"/>
                  </a:cubicBezTo>
                  <a:lnTo>
                    <a:pt x="28486" y="874307"/>
                  </a:lnTo>
                  <a:cubicBezTo>
                    <a:pt x="20931" y="874307"/>
                    <a:pt x="13685" y="871306"/>
                    <a:pt x="8343" y="865964"/>
                  </a:cubicBezTo>
                  <a:cubicBezTo>
                    <a:pt x="3001" y="860622"/>
                    <a:pt x="0" y="853376"/>
                    <a:pt x="0" y="845822"/>
                  </a:cubicBezTo>
                  <a:lnTo>
                    <a:pt x="0" y="28486"/>
                  </a:lnTo>
                  <a:cubicBezTo>
                    <a:pt x="0" y="20931"/>
                    <a:pt x="3001" y="13685"/>
                    <a:pt x="8343" y="8343"/>
                  </a:cubicBezTo>
                  <a:cubicBezTo>
                    <a:pt x="13685" y="3001"/>
                    <a:pt x="20931" y="0"/>
                    <a:pt x="28486" y="0"/>
                  </a:cubicBezTo>
                  <a:close/>
                </a:path>
              </a:pathLst>
            </a:custGeom>
            <a:solidFill>
              <a:srgbClr val="F3630F"/>
            </a:solidFill>
          </p:spPr>
        </p:sp>
        <p:sp>
          <p:nvSpPr>
            <p:cNvPr name="TextBox 33" id="33"/>
            <p:cNvSpPr txBox="true"/>
            <p:nvPr/>
          </p:nvSpPr>
          <p:spPr>
            <a:xfrm>
              <a:off x="0" y="-38100"/>
              <a:ext cx="3936925" cy="912407"/>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663516" y="6821859"/>
            <a:ext cx="14480462" cy="2305050"/>
          </a:xfrm>
          <a:prstGeom prst="rect">
            <a:avLst/>
          </a:prstGeom>
        </p:spPr>
        <p:txBody>
          <a:bodyPr anchor="t" rtlCol="false" tIns="0" lIns="0" bIns="0" rIns="0">
            <a:spAutoFit/>
          </a:bodyPr>
          <a:lstStyle/>
          <a:p>
            <a:pPr algn="just">
              <a:lnSpc>
                <a:spcPts val="3600"/>
              </a:lnSpc>
            </a:pPr>
            <a:r>
              <a:rPr lang="en-US" sz="3000">
                <a:solidFill>
                  <a:srgbClr val="06053F"/>
                </a:solidFill>
                <a:latin typeface="ABeeZee"/>
                <a:ea typeface="ABeeZee"/>
                <a:cs typeface="ABeeZee"/>
                <a:sym typeface="ABeeZee"/>
              </a:rPr>
              <a:t>Dalam hal bakal Calon Lurah Antar Waktu tercatat sebagai pegawai lembaga pemerintahan pusat atau daerah sekaligus tercatat sebagai unsur penyelenggara pemerintahan Kalurahan, maka kedua pengalaman kerja di kedua lembaga pemerintahan tersebut dihitung secara akumulatif dengan menjumlahkan kedua pengalaman kerja dimaksud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9208641"/>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2859092" y="7976075"/>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6472890" y="63727"/>
            <a:ext cx="1572819" cy="1487029"/>
          </a:xfrm>
          <a:custGeom>
            <a:avLst/>
            <a:gdLst/>
            <a:ahLst/>
            <a:cxnLst/>
            <a:rect r="r" b="b" t="t" l="l"/>
            <a:pathLst>
              <a:path h="1487029" w="1572819">
                <a:moveTo>
                  <a:pt x="0" y="0"/>
                </a:moveTo>
                <a:lnTo>
                  <a:pt x="1572820" y="0"/>
                </a:lnTo>
                <a:lnTo>
                  <a:pt x="1572820" y="1487030"/>
                </a:lnTo>
                <a:lnTo>
                  <a:pt x="0" y="1487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473624" y="1767931"/>
            <a:ext cx="1110151" cy="954036"/>
            <a:chOff x="0" y="0"/>
            <a:chExt cx="812800" cy="698500"/>
          </a:xfrm>
        </p:grpSpPr>
        <p:sp>
          <p:nvSpPr>
            <p:cNvPr name="Freeform 20" id="2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21" id="21"/>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422157" y="5555956"/>
            <a:ext cx="1110151" cy="954036"/>
            <a:chOff x="0" y="0"/>
            <a:chExt cx="812800" cy="698500"/>
          </a:xfrm>
        </p:grpSpPr>
        <p:sp>
          <p:nvSpPr>
            <p:cNvPr name="Freeform 23" id="2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p:spPr>
        </p:sp>
        <p:sp>
          <p:nvSpPr>
            <p:cNvPr name="TextBox 24" id="24"/>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473624" y="2864843"/>
            <a:ext cx="1110151" cy="954036"/>
            <a:chOff x="0" y="0"/>
            <a:chExt cx="812800" cy="698500"/>
          </a:xfrm>
        </p:grpSpPr>
        <p:sp>
          <p:nvSpPr>
            <p:cNvPr name="Freeform 26" id="2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a:ln cap="sq">
              <a:noFill/>
              <a:prstDash val="solid"/>
              <a:miter/>
            </a:ln>
          </p:spPr>
        </p:sp>
        <p:sp>
          <p:nvSpPr>
            <p:cNvPr name="TextBox 27" id="27"/>
            <p:cNvSpPr txBox="true"/>
            <p:nvPr/>
          </p:nvSpPr>
          <p:spPr>
            <a:xfrm>
              <a:off x="114300" y="-38100"/>
              <a:ext cx="584200" cy="7366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28" id="28"/>
          <p:cNvGrpSpPr/>
          <p:nvPr/>
        </p:nvGrpSpPr>
        <p:grpSpPr>
          <a:xfrm rot="0">
            <a:off x="393582" y="6814793"/>
            <a:ext cx="1110151" cy="954036"/>
            <a:chOff x="0" y="0"/>
            <a:chExt cx="812800" cy="698500"/>
          </a:xfrm>
        </p:grpSpPr>
        <p:sp>
          <p:nvSpPr>
            <p:cNvPr name="Freeform 29" id="2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30" id="30"/>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422157" y="4057004"/>
            <a:ext cx="1110151" cy="954036"/>
            <a:chOff x="0" y="0"/>
            <a:chExt cx="812800" cy="698500"/>
          </a:xfrm>
        </p:grpSpPr>
        <p:sp>
          <p:nvSpPr>
            <p:cNvPr name="Freeform 32" id="32"/>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33" id="33"/>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403107" y="7866113"/>
            <a:ext cx="1110151" cy="954036"/>
            <a:chOff x="0" y="0"/>
            <a:chExt cx="812800" cy="698500"/>
          </a:xfrm>
        </p:grpSpPr>
        <p:sp>
          <p:nvSpPr>
            <p:cNvPr name="Freeform 35" id="35"/>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a:ln cap="sq">
              <a:noFill/>
              <a:prstDash val="solid"/>
              <a:miter/>
            </a:ln>
          </p:spPr>
        </p:sp>
        <p:sp>
          <p:nvSpPr>
            <p:cNvPr name="TextBox 36" id="36"/>
            <p:cNvSpPr txBox="true"/>
            <p:nvPr/>
          </p:nvSpPr>
          <p:spPr>
            <a:xfrm>
              <a:off x="114300" y="-38100"/>
              <a:ext cx="584200" cy="736600"/>
            </a:xfrm>
            <a:prstGeom prst="rect">
              <a:avLst/>
            </a:prstGeom>
          </p:spPr>
          <p:txBody>
            <a:bodyPr anchor="ctr" rtlCol="false" tIns="50800" lIns="50800" bIns="50800" rIns="50800"/>
            <a:lstStyle/>
            <a:p>
              <a:pPr algn="ctr" marL="0" indent="0" lvl="0">
                <a:lnSpc>
                  <a:spcPts val="2659"/>
                </a:lnSpc>
                <a:spcBef>
                  <a:spcPct val="0"/>
                </a:spcBef>
              </a:pPr>
            </a:p>
          </p:txBody>
        </p:sp>
      </p:grpSp>
      <p:sp>
        <p:nvSpPr>
          <p:cNvPr name="TextBox 37" id="37"/>
          <p:cNvSpPr txBox="true"/>
          <p:nvPr/>
        </p:nvSpPr>
        <p:spPr>
          <a:xfrm rot="0">
            <a:off x="5132885" y="139927"/>
            <a:ext cx="11265906" cy="1285872"/>
          </a:xfrm>
          <a:prstGeom prst="rect">
            <a:avLst/>
          </a:prstGeom>
        </p:spPr>
        <p:txBody>
          <a:bodyPr anchor="t" rtlCol="false" tIns="0" lIns="0" bIns="0" rIns="0">
            <a:spAutoFit/>
          </a:bodyPr>
          <a:lstStyle/>
          <a:p>
            <a:pPr algn="l">
              <a:lnSpc>
                <a:spcPts val="9899"/>
              </a:lnSpc>
            </a:pPr>
            <a:r>
              <a:rPr lang="en-US" sz="8999">
                <a:solidFill>
                  <a:srgbClr val="06053F"/>
                </a:solidFill>
                <a:latin typeface="Bernoru SemiCondensed"/>
                <a:ea typeface="Bernoru SemiCondensed"/>
                <a:cs typeface="Bernoru SemiCondensed"/>
                <a:sym typeface="Bernoru SemiCondensed"/>
              </a:rPr>
              <a:t>DASAR HUKUM</a:t>
            </a:r>
          </a:p>
        </p:txBody>
      </p:sp>
      <p:sp>
        <p:nvSpPr>
          <p:cNvPr name="TextBox 38" id="38"/>
          <p:cNvSpPr txBox="true"/>
          <p:nvPr/>
        </p:nvSpPr>
        <p:spPr>
          <a:xfrm rot="0">
            <a:off x="832145" y="1929175"/>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1</a:t>
            </a:r>
          </a:p>
        </p:txBody>
      </p:sp>
      <p:sp>
        <p:nvSpPr>
          <p:cNvPr name="TextBox 39" id="39"/>
          <p:cNvSpPr txBox="true"/>
          <p:nvPr/>
        </p:nvSpPr>
        <p:spPr>
          <a:xfrm rot="0">
            <a:off x="752103" y="5696697"/>
            <a:ext cx="393110" cy="641074"/>
          </a:xfrm>
          <a:prstGeom prst="rect">
            <a:avLst/>
          </a:prstGeom>
        </p:spPr>
        <p:txBody>
          <a:bodyPr anchor="t" rtlCol="false" tIns="0" lIns="0" bIns="0" rIns="0">
            <a:spAutoFit/>
          </a:bodyPr>
          <a:lstStyle/>
          <a:p>
            <a:pPr algn="ctr">
              <a:lnSpc>
                <a:spcPts val="4848"/>
              </a:lnSpc>
            </a:pPr>
            <a:r>
              <a:rPr lang="en-US" sz="4408">
                <a:solidFill>
                  <a:srgbClr val="FFFFFF"/>
                </a:solidFill>
                <a:latin typeface="Bernoru SemiCondensed"/>
                <a:ea typeface="Bernoru SemiCondensed"/>
                <a:cs typeface="Bernoru SemiCondensed"/>
                <a:sym typeface="Bernoru SemiCondensed"/>
              </a:rPr>
              <a:t>4</a:t>
            </a:r>
          </a:p>
        </p:txBody>
      </p:sp>
      <p:sp>
        <p:nvSpPr>
          <p:cNvPr name="TextBox 40" id="40"/>
          <p:cNvSpPr txBox="true"/>
          <p:nvPr/>
        </p:nvSpPr>
        <p:spPr>
          <a:xfrm rot="0">
            <a:off x="832145" y="3007036"/>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2</a:t>
            </a:r>
          </a:p>
        </p:txBody>
      </p:sp>
      <p:sp>
        <p:nvSpPr>
          <p:cNvPr name="TextBox 41" id="41"/>
          <p:cNvSpPr txBox="true"/>
          <p:nvPr/>
        </p:nvSpPr>
        <p:spPr>
          <a:xfrm rot="0">
            <a:off x="780678" y="6985562"/>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5</a:t>
            </a:r>
          </a:p>
        </p:txBody>
      </p:sp>
      <p:sp>
        <p:nvSpPr>
          <p:cNvPr name="TextBox 42" id="42"/>
          <p:cNvSpPr txBox="true"/>
          <p:nvPr/>
        </p:nvSpPr>
        <p:spPr>
          <a:xfrm rot="0">
            <a:off x="822620" y="4213712"/>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3</a:t>
            </a:r>
          </a:p>
        </p:txBody>
      </p:sp>
      <p:sp>
        <p:nvSpPr>
          <p:cNvPr name="TextBox 43" id="43"/>
          <p:cNvSpPr txBox="true"/>
          <p:nvPr/>
        </p:nvSpPr>
        <p:spPr>
          <a:xfrm rot="0">
            <a:off x="761628" y="8045054"/>
            <a:ext cx="393110" cy="641074"/>
          </a:xfrm>
          <a:prstGeom prst="rect">
            <a:avLst/>
          </a:prstGeom>
        </p:spPr>
        <p:txBody>
          <a:bodyPr anchor="t" rtlCol="false" tIns="0" lIns="0" bIns="0" rIns="0">
            <a:spAutoFit/>
          </a:bodyPr>
          <a:lstStyle/>
          <a:p>
            <a:pPr algn="ctr" marL="0" indent="0" lvl="0">
              <a:lnSpc>
                <a:spcPts val="4848"/>
              </a:lnSpc>
              <a:spcBef>
                <a:spcPct val="0"/>
              </a:spcBef>
            </a:pPr>
            <a:r>
              <a:rPr lang="en-US" b="true" sz="4408" strike="noStrike" u="none">
                <a:solidFill>
                  <a:srgbClr val="FFFFFF"/>
                </a:solidFill>
                <a:latin typeface="Bernoru SemiCondensed"/>
                <a:ea typeface="Bernoru SemiCondensed"/>
                <a:cs typeface="Bernoru SemiCondensed"/>
                <a:sym typeface="Bernoru SemiCondensed"/>
              </a:rPr>
              <a:t>6</a:t>
            </a:r>
          </a:p>
        </p:txBody>
      </p:sp>
      <p:sp>
        <p:nvSpPr>
          <p:cNvPr name="TextBox 44" id="44"/>
          <p:cNvSpPr txBox="true"/>
          <p:nvPr/>
        </p:nvSpPr>
        <p:spPr>
          <a:xfrm rot="0">
            <a:off x="1807896" y="1795783"/>
            <a:ext cx="15755872" cy="88582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Undang- undnag Nomor 3 Tahun 2024 tentang Perubahan Kedua Undang - undang Nomor 6 Tahun 2014 tentnag Desa.</a:t>
            </a:r>
          </a:p>
        </p:txBody>
      </p:sp>
      <p:grpSp>
        <p:nvGrpSpPr>
          <p:cNvPr name="Group 45" id="45"/>
          <p:cNvGrpSpPr/>
          <p:nvPr/>
        </p:nvGrpSpPr>
        <p:grpSpPr>
          <a:xfrm rot="0">
            <a:off x="-405951" y="9778023"/>
            <a:ext cx="10925270" cy="1610908"/>
            <a:chOff x="0" y="0"/>
            <a:chExt cx="2877437" cy="424272"/>
          </a:xfrm>
        </p:grpSpPr>
        <p:sp>
          <p:nvSpPr>
            <p:cNvPr name="Freeform 46" id="4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47" id="4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48" id="48"/>
          <p:cNvGrpSpPr/>
          <p:nvPr/>
        </p:nvGrpSpPr>
        <p:grpSpPr>
          <a:xfrm rot="0">
            <a:off x="-5493050" y="9778023"/>
            <a:ext cx="10925270" cy="1610908"/>
            <a:chOff x="0" y="0"/>
            <a:chExt cx="2877437" cy="424272"/>
          </a:xfrm>
        </p:grpSpPr>
        <p:sp>
          <p:nvSpPr>
            <p:cNvPr name="Freeform 49" id="49"/>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50" id="50"/>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TextBox 51" id="51"/>
          <p:cNvSpPr txBox="true"/>
          <p:nvPr/>
        </p:nvSpPr>
        <p:spPr>
          <a:xfrm rot="0">
            <a:off x="1817421" y="2892695"/>
            <a:ext cx="15755872" cy="88582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Surat Bupati Gunungkidul Nomor B/100.3.1/3/2025 tertanggal 8 Januari 2025 perihal Penundaan Pemilihan Lurah Antar Waktu.</a:t>
            </a:r>
          </a:p>
        </p:txBody>
      </p:sp>
      <p:sp>
        <p:nvSpPr>
          <p:cNvPr name="TextBox 52" id="52"/>
          <p:cNvSpPr txBox="true"/>
          <p:nvPr/>
        </p:nvSpPr>
        <p:spPr>
          <a:xfrm rot="0">
            <a:off x="1817421" y="3933179"/>
            <a:ext cx="15755872" cy="132397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Surat Kementerian Dalam negeri Republik Indonesia Nomor 100.3.5.5/5118/BPD tertanggal 22 Oktober 2025 perihal Inventarisasi Data Pilkades Serentak dan PAW Tahun 2025 dan 2026.</a:t>
            </a:r>
          </a:p>
        </p:txBody>
      </p:sp>
      <p:sp>
        <p:nvSpPr>
          <p:cNvPr name="TextBox 53" id="53"/>
          <p:cNvSpPr txBox="true"/>
          <p:nvPr/>
        </p:nvSpPr>
        <p:spPr>
          <a:xfrm rot="0">
            <a:off x="1807896" y="5394800"/>
            <a:ext cx="15755872" cy="132397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Surat Dinas Pemberdayaan Masyarakat Dan Kalurahan , Pengendalian Penduduk dan Keluarga Berencana Kabupaten Gunungkidul, Nomor B/100.3.2/264/2025 tertanggal 30 Oktober 2025, Perihal Tindak Lanjut Data Pilkades Serentak dan PAW.</a:t>
            </a:r>
          </a:p>
        </p:txBody>
      </p:sp>
      <p:sp>
        <p:nvSpPr>
          <p:cNvPr name="TextBox 54" id="54"/>
          <p:cNvSpPr txBox="true"/>
          <p:nvPr/>
        </p:nvSpPr>
        <p:spPr>
          <a:xfrm rot="0">
            <a:off x="1807896" y="7063211"/>
            <a:ext cx="13985153" cy="44767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Peraturan Daerah Kabupaten Gunungkidul Nomor 7 Tahun 2020 tentang Lurah</a:t>
            </a:r>
          </a:p>
        </p:txBody>
      </p:sp>
      <p:sp>
        <p:nvSpPr>
          <p:cNvPr name="TextBox 55" id="55"/>
          <p:cNvSpPr txBox="true"/>
          <p:nvPr/>
        </p:nvSpPr>
        <p:spPr>
          <a:xfrm rot="0">
            <a:off x="1817421" y="7770863"/>
            <a:ext cx="13215706" cy="132397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Peraturan Daerah Kabupaten Gunungkidul Nomor 1 Tahun 2023 tentang Perubahan atas Peraturan Daerah Kabupten Gunungkidul Nomor 7 Tahun 2020 tentang Lurah</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488153" y="9134196"/>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31020" y="2657858"/>
            <a:ext cx="9888300" cy="5962650"/>
          </a:xfrm>
          <a:prstGeom prst="rect">
            <a:avLst/>
          </a:prstGeom>
        </p:spPr>
        <p:txBody>
          <a:bodyPr anchor="t" rtlCol="false" tIns="0" lIns="0" bIns="0" rIns="0">
            <a:spAutoFit/>
          </a:bodyPr>
          <a:lstStyle/>
          <a:p>
            <a:pPr algn="just" marL="647711" indent="-323856" lvl="1">
              <a:lnSpc>
                <a:spcPts val="3600"/>
              </a:lnSpc>
              <a:buAutoNum type="arabicPeriod" startAt="1"/>
            </a:pPr>
            <a:r>
              <a:rPr lang="en-US" sz="3000">
                <a:solidFill>
                  <a:srgbClr val="06053F"/>
                </a:solidFill>
                <a:latin typeface="ABeeZee"/>
                <a:ea typeface="ABeeZee"/>
                <a:cs typeface="ABeeZee"/>
                <a:sym typeface="ABeeZee"/>
              </a:rPr>
              <a:t>Berpendidikan Sekolah Menengah Pertama atau sederajad diberikan bobot nilai 50 (lima puluh);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Berpendidikan Sekolah Menengah Atas atau sederajad diberikan bobot nilai 60 (enam puluh);</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Berpendidikan Diploma 1 diberikan bobot nilai 70 (tujuh puluh); </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Berpendidikan Diploma 2 atau 3 diberikan bobot nilai 80 (delapan puluh);</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Berpendidikan Diploma 4 atau Sarjana (S1) atau sederajad diberikan bobot nilai 90 (sembilan puluh);</a:t>
            </a:r>
          </a:p>
          <a:p>
            <a:pPr algn="just" marL="647711" indent="-323856" lvl="1">
              <a:lnSpc>
                <a:spcPts val="3600"/>
              </a:lnSpc>
              <a:buAutoNum type="arabicPeriod" startAt="1"/>
            </a:pPr>
            <a:r>
              <a:rPr lang="en-US" sz="3000">
                <a:solidFill>
                  <a:srgbClr val="06053F"/>
                </a:solidFill>
                <a:latin typeface="ABeeZee"/>
                <a:ea typeface="ABeeZee"/>
                <a:cs typeface="ABeeZee"/>
                <a:sym typeface="ABeeZee"/>
              </a:rPr>
              <a:t>Berpendidikan Pascasarjana diberikan bobot nilai 100 (seratus)</a:t>
            </a:r>
          </a:p>
        </p:txBody>
      </p:sp>
      <p:pic>
        <p:nvPicPr>
          <p:cNvPr name="Picture 4" id="4"/>
          <p:cNvPicPr>
            <a:picLocks noChangeAspect="true"/>
          </p:cNvPicPr>
          <p:nvPr/>
        </p:nvPicPr>
        <p:blipFill>
          <a:blip r:embed="rId4"/>
          <a:stretch>
            <a:fillRect/>
          </a:stretch>
        </p:blipFill>
        <p:spPr>
          <a:xfrm rot="0">
            <a:off x="10663145" y="3509709"/>
            <a:ext cx="7617782" cy="6202814"/>
          </a:xfrm>
          <a:prstGeom prst="rect">
            <a:avLst/>
          </a:prstGeom>
        </p:spPr>
      </p:pic>
      <p:grpSp>
        <p:nvGrpSpPr>
          <p:cNvPr name="Group 5" id="5"/>
          <p:cNvGrpSpPr/>
          <p:nvPr/>
        </p:nvGrpSpPr>
        <p:grpSpPr>
          <a:xfrm rot="0">
            <a:off x="14240815" y="9458325"/>
            <a:ext cx="6810594" cy="5257857"/>
            <a:chOff x="0" y="0"/>
            <a:chExt cx="812800" cy="627491"/>
          </a:xfrm>
        </p:grpSpPr>
        <p:sp>
          <p:nvSpPr>
            <p:cNvPr name="Freeform 6" id="6"/>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7" id="7"/>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005873" y="9924517"/>
            <a:ext cx="5280478" cy="3845308"/>
            <a:chOff x="0" y="0"/>
            <a:chExt cx="812800" cy="591891"/>
          </a:xfrm>
        </p:grpSpPr>
        <p:sp>
          <p:nvSpPr>
            <p:cNvPr name="Freeform 9" id="9"/>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0" id="10"/>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5452237" y="-2673733"/>
            <a:ext cx="5280478" cy="3845308"/>
            <a:chOff x="0" y="0"/>
            <a:chExt cx="812800" cy="591891"/>
          </a:xfrm>
        </p:grpSpPr>
        <p:sp>
          <p:nvSpPr>
            <p:cNvPr name="Freeform 12" id="1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3" id="1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5843285" y="-2677940"/>
            <a:ext cx="5280478" cy="3317611"/>
            <a:chOff x="0" y="0"/>
            <a:chExt cx="812800" cy="510665"/>
          </a:xfrm>
        </p:grpSpPr>
        <p:sp>
          <p:nvSpPr>
            <p:cNvPr name="Freeform 15" id="15"/>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6" id="16"/>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405951" y="9906004"/>
            <a:ext cx="10925270" cy="1610908"/>
            <a:chOff x="0" y="0"/>
            <a:chExt cx="2877437" cy="424272"/>
          </a:xfrm>
        </p:grpSpPr>
        <p:sp>
          <p:nvSpPr>
            <p:cNvPr name="Freeform 18" id="1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9" id="1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5493050" y="9906004"/>
            <a:ext cx="10925270" cy="1610908"/>
            <a:chOff x="0" y="0"/>
            <a:chExt cx="2877437" cy="424272"/>
          </a:xfrm>
        </p:grpSpPr>
        <p:sp>
          <p:nvSpPr>
            <p:cNvPr name="Freeform 21" id="2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2" id="2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30415" y="208026"/>
            <a:ext cx="16465012" cy="1954532"/>
          </a:xfrm>
          <a:prstGeom prst="rect">
            <a:avLst/>
          </a:prstGeom>
        </p:spPr>
        <p:txBody>
          <a:bodyPr anchor="t" rtlCol="false" tIns="0" lIns="0" bIns="0" rIns="0">
            <a:spAutoFit/>
          </a:bodyPr>
          <a:lstStyle/>
          <a:p>
            <a:pPr algn="ctr">
              <a:lnSpc>
                <a:spcPts val="7590"/>
              </a:lnSpc>
            </a:pPr>
            <a:r>
              <a:rPr lang="en-US" sz="6900">
                <a:solidFill>
                  <a:srgbClr val="06053F"/>
                </a:solidFill>
                <a:latin typeface="Bernoru SemiCondensed"/>
                <a:ea typeface="Bernoru SemiCondensed"/>
                <a:cs typeface="Bernoru SemiCondensed"/>
                <a:sym typeface="Bernoru SemiCondensed"/>
              </a:rPr>
              <a:t>PENGHITUNGAN BOBOT NILAI DENGAN PENDIDIKAN</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472890" y="1874523"/>
            <a:ext cx="1572819" cy="1487029"/>
          </a:xfrm>
          <a:custGeom>
            <a:avLst/>
            <a:gdLst/>
            <a:ahLst/>
            <a:cxnLst/>
            <a:rect r="r" b="b" t="t" l="l"/>
            <a:pathLst>
              <a:path h="1487029" w="1572819">
                <a:moveTo>
                  <a:pt x="0" y="0"/>
                </a:moveTo>
                <a:lnTo>
                  <a:pt x="1572820" y="0"/>
                </a:lnTo>
                <a:lnTo>
                  <a:pt x="1572820"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6133881" y="7319818"/>
            <a:ext cx="6439299" cy="4045674"/>
            <a:chOff x="0" y="0"/>
            <a:chExt cx="812800" cy="510665"/>
          </a:xfrm>
        </p:grpSpPr>
        <p:sp>
          <p:nvSpPr>
            <p:cNvPr name="Freeform 4" id="4"/>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5" id="5"/>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486140" y="9155582"/>
            <a:ext cx="4992601" cy="3136744"/>
            <a:chOff x="0" y="0"/>
            <a:chExt cx="812800" cy="510665"/>
          </a:xfrm>
        </p:grpSpPr>
        <p:sp>
          <p:nvSpPr>
            <p:cNvPr name="Freeform 7" id="7"/>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8" id="8"/>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4232390" y="8358359"/>
            <a:ext cx="4992601" cy="3635673"/>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3954684" y="9718753"/>
            <a:ext cx="2055512" cy="306458"/>
          </a:xfrm>
          <a:custGeom>
            <a:avLst/>
            <a:gdLst/>
            <a:ahLst/>
            <a:cxnLst/>
            <a:rect r="r" b="b" t="t" l="l"/>
            <a:pathLst>
              <a:path h="306458" w="2055512">
                <a:moveTo>
                  <a:pt x="0" y="0"/>
                </a:moveTo>
                <a:lnTo>
                  <a:pt x="2055513" y="0"/>
                </a:lnTo>
                <a:lnTo>
                  <a:pt x="2055513" y="306458"/>
                </a:lnTo>
                <a:lnTo>
                  <a:pt x="0" y="3064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3" id="13"/>
          <p:cNvGrpSpPr/>
          <p:nvPr/>
        </p:nvGrpSpPr>
        <p:grpSpPr>
          <a:xfrm rot="0">
            <a:off x="-405951" y="9778023"/>
            <a:ext cx="10925270" cy="1610908"/>
            <a:chOff x="0" y="0"/>
            <a:chExt cx="2877437" cy="424272"/>
          </a:xfrm>
        </p:grpSpPr>
        <p:sp>
          <p:nvSpPr>
            <p:cNvPr name="Freeform 14" id="1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5" id="1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5493050" y="9778023"/>
            <a:ext cx="10925270" cy="1610908"/>
            <a:chOff x="0" y="0"/>
            <a:chExt cx="2877437" cy="424272"/>
          </a:xfrm>
        </p:grpSpPr>
        <p:sp>
          <p:nvSpPr>
            <p:cNvPr name="Freeform 17" id="17"/>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18" id="18"/>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11261055" y="1874523"/>
            <a:ext cx="4872826" cy="6735215"/>
          </a:xfrm>
          <a:custGeom>
            <a:avLst/>
            <a:gdLst/>
            <a:ahLst/>
            <a:cxnLst/>
            <a:rect r="r" b="b" t="t" l="l"/>
            <a:pathLst>
              <a:path h="6735215" w="4872826">
                <a:moveTo>
                  <a:pt x="0" y="0"/>
                </a:moveTo>
                <a:lnTo>
                  <a:pt x="4872826" y="0"/>
                </a:lnTo>
                <a:lnTo>
                  <a:pt x="4872826" y="6735214"/>
                </a:lnTo>
                <a:lnTo>
                  <a:pt x="0" y="6735214"/>
                </a:lnTo>
                <a:lnTo>
                  <a:pt x="0" y="0"/>
                </a:lnTo>
                <a:close/>
              </a:path>
            </a:pathLst>
          </a:custGeom>
          <a:blipFill>
            <a:blip r:embed="rId6"/>
            <a:stretch>
              <a:fillRect l="0" t="0" r="0" b="0"/>
            </a:stretch>
          </a:blipFill>
        </p:spPr>
      </p:sp>
      <p:sp>
        <p:nvSpPr>
          <p:cNvPr name="TextBox 20" id="20"/>
          <p:cNvSpPr txBox="true"/>
          <p:nvPr/>
        </p:nvSpPr>
        <p:spPr>
          <a:xfrm rot="0">
            <a:off x="1028700" y="2013460"/>
            <a:ext cx="8765715" cy="6719969"/>
          </a:xfrm>
          <a:prstGeom prst="rect">
            <a:avLst/>
          </a:prstGeom>
        </p:spPr>
        <p:txBody>
          <a:bodyPr anchor="t" rtlCol="false" tIns="0" lIns="0" bIns="0" rIns="0">
            <a:spAutoFit/>
          </a:bodyPr>
          <a:lstStyle/>
          <a:p>
            <a:pPr algn="just" marL="679045" indent="-339522" lvl="1">
              <a:lnSpc>
                <a:spcPts val="3774"/>
              </a:lnSpc>
              <a:buAutoNum type="arabicPeriod" startAt="1"/>
            </a:pPr>
            <a:r>
              <a:rPr lang="en-US" sz="3145">
                <a:solidFill>
                  <a:srgbClr val="06053F"/>
                </a:solidFill>
                <a:latin typeface="ABeeZee"/>
                <a:ea typeface="ABeeZee"/>
                <a:cs typeface="ABeeZee"/>
                <a:sym typeface="ABeeZee"/>
              </a:rPr>
              <a:t>Berusia 25 tahun sampai dengan 30 tahun diberikan bobot nilai 70 (tujuh puluh);</a:t>
            </a:r>
          </a:p>
          <a:p>
            <a:pPr algn="just" marL="679045" indent="-339522" lvl="1">
              <a:lnSpc>
                <a:spcPts val="3774"/>
              </a:lnSpc>
              <a:buAutoNum type="arabicPeriod" startAt="1"/>
            </a:pPr>
            <a:r>
              <a:rPr lang="en-US" sz="3145">
                <a:solidFill>
                  <a:srgbClr val="06053F"/>
                </a:solidFill>
                <a:latin typeface="ABeeZee"/>
                <a:ea typeface="ABeeZee"/>
                <a:cs typeface="ABeeZee"/>
                <a:sym typeface="ABeeZee"/>
              </a:rPr>
              <a:t>Berusia lebih dari 30 tahun sampai dengan 40 tahun diberikan bobot nilai 80 (delapan puluh);</a:t>
            </a:r>
          </a:p>
          <a:p>
            <a:pPr algn="just" marL="679045" indent="-339522" lvl="1">
              <a:lnSpc>
                <a:spcPts val="3774"/>
              </a:lnSpc>
              <a:buAutoNum type="arabicPeriod" startAt="1"/>
            </a:pPr>
            <a:r>
              <a:rPr lang="en-US" sz="3145">
                <a:solidFill>
                  <a:srgbClr val="06053F"/>
                </a:solidFill>
                <a:latin typeface="ABeeZee"/>
                <a:ea typeface="ABeeZee"/>
                <a:cs typeface="ABeeZee"/>
                <a:sym typeface="ABeeZee"/>
              </a:rPr>
              <a:t>Berusia lebih dari 40 tahun sampai dengan 50 tahun diberikan bobot nilai 100 (seratus); </a:t>
            </a:r>
          </a:p>
          <a:p>
            <a:pPr algn="just" marL="679045" indent="-339522" lvl="1">
              <a:lnSpc>
                <a:spcPts val="3774"/>
              </a:lnSpc>
              <a:buAutoNum type="arabicPeriod" startAt="1"/>
            </a:pPr>
            <a:r>
              <a:rPr lang="en-US" sz="3145">
                <a:solidFill>
                  <a:srgbClr val="06053F"/>
                </a:solidFill>
                <a:latin typeface="ABeeZee"/>
                <a:ea typeface="ABeeZee"/>
                <a:cs typeface="ABeeZee"/>
                <a:sym typeface="ABeeZee"/>
              </a:rPr>
              <a:t>Berusia lebih dari 50 tahun sampai dengan 55 tahun diberikan bobot nilai 90 (sembilan puluh);</a:t>
            </a:r>
          </a:p>
          <a:p>
            <a:pPr algn="just" marL="679045" indent="-339522" lvl="1">
              <a:lnSpc>
                <a:spcPts val="3774"/>
              </a:lnSpc>
              <a:buAutoNum type="arabicPeriod" startAt="1"/>
            </a:pPr>
            <a:r>
              <a:rPr lang="en-US" sz="3145">
                <a:solidFill>
                  <a:srgbClr val="06053F"/>
                </a:solidFill>
                <a:latin typeface="ABeeZee"/>
                <a:ea typeface="ABeeZee"/>
                <a:cs typeface="ABeeZee"/>
                <a:sym typeface="ABeeZee"/>
              </a:rPr>
              <a:t>berusia lebih dari 55 tahun diberikan bobot nilai  80 (delapan puluh)</a:t>
            </a:r>
          </a:p>
        </p:txBody>
      </p:sp>
      <p:sp>
        <p:nvSpPr>
          <p:cNvPr name="TextBox 21" id="21"/>
          <p:cNvSpPr txBox="true"/>
          <p:nvPr/>
        </p:nvSpPr>
        <p:spPr>
          <a:xfrm rot="0">
            <a:off x="899063" y="465201"/>
            <a:ext cx="16465012" cy="992507"/>
          </a:xfrm>
          <a:prstGeom prst="rect">
            <a:avLst/>
          </a:prstGeom>
        </p:spPr>
        <p:txBody>
          <a:bodyPr anchor="t" rtlCol="false" tIns="0" lIns="0" bIns="0" rIns="0">
            <a:spAutoFit/>
          </a:bodyPr>
          <a:lstStyle/>
          <a:p>
            <a:pPr algn="ctr">
              <a:lnSpc>
                <a:spcPts val="7590"/>
              </a:lnSpc>
            </a:pPr>
            <a:r>
              <a:rPr lang="en-US" sz="6900">
                <a:solidFill>
                  <a:srgbClr val="06053F"/>
                </a:solidFill>
                <a:latin typeface="Bernoru SemiCondensed"/>
                <a:ea typeface="Bernoru SemiCondensed"/>
                <a:cs typeface="Bernoru SemiCondensed"/>
                <a:sym typeface="Bernoru SemiCondensed"/>
              </a:rPr>
              <a:t>PENGHITUNGAN BOBOT NILAI DENGAN USIA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E2C52"/>
        </a:solidFill>
      </p:bgPr>
    </p:bg>
    <p:spTree>
      <p:nvGrpSpPr>
        <p:cNvPr id="1" name=""/>
        <p:cNvGrpSpPr/>
        <p:nvPr/>
      </p:nvGrpSpPr>
      <p:grpSpPr>
        <a:xfrm>
          <a:off x="0" y="0"/>
          <a:ext cx="0" cy="0"/>
          <a:chOff x="0" y="0"/>
          <a:chExt cx="0" cy="0"/>
        </a:xfrm>
      </p:grpSpPr>
      <p:sp>
        <p:nvSpPr>
          <p:cNvPr name="TextBox 2" id="2"/>
          <p:cNvSpPr txBox="true"/>
          <p:nvPr/>
        </p:nvSpPr>
        <p:spPr>
          <a:xfrm rot="0">
            <a:off x="3329303" y="7056442"/>
            <a:ext cx="11629393" cy="2523252"/>
          </a:xfrm>
          <a:prstGeom prst="rect">
            <a:avLst/>
          </a:prstGeom>
        </p:spPr>
        <p:txBody>
          <a:bodyPr anchor="t" rtlCol="false" tIns="0" lIns="0" bIns="0" rIns="0">
            <a:spAutoFit/>
          </a:bodyPr>
          <a:lstStyle/>
          <a:p>
            <a:pPr algn="ctr">
              <a:lnSpc>
                <a:spcPts val="8999"/>
              </a:lnSpc>
            </a:pPr>
            <a:r>
              <a:rPr lang="en-US" sz="8181" b="true">
                <a:solidFill>
                  <a:srgbClr val="E7E5F2"/>
                </a:solidFill>
                <a:latin typeface="Cooper Hewitt Bold"/>
                <a:ea typeface="Cooper Hewitt Bold"/>
                <a:cs typeface="Cooper Hewitt Bold"/>
                <a:sym typeface="Cooper Hewitt Bold"/>
              </a:rPr>
              <a:t>Rumus penghitungan besarnya bobot nilai </a:t>
            </a:r>
          </a:p>
        </p:txBody>
      </p:sp>
      <p:grpSp>
        <p:nvGrpSpPr>
          <p:cNvPr name="Group 3" id="3"/>
          <p:cNvGrpSpPr/>
          <p:nvPr/>
        </p:nvGrpSpPr>
        <p:grpSpPr>
          <a:xfrm rot="0">
            <a:off x="-1424664" y="-1941093"/>
            <a:ext cx="21137328" cy="8150199"/>
            <a:chOff x="0" y="0"/>
            <a:chExt cx="5567033" cy="2146555"/>
          </a:xfrm>
        </p:grpSpPr>
        <p:sp>
          <p:nvSpPr>
            <p:cNvPr name="Freeform 4" id="4"/>
            <p:cNvSpPr/>
            <p:nvPr/>
          </p:nvSpPr>
          <p:spPr>
            <a:xfrm flipH="false" flipV="false" rot="0">
              <a:off x="0" y="0"/>
              <a:ext cx="5567033" cy="2146555"/>
            </a:xfrm>
            <a:custGeom>
              <a:avLst/>
              <a:gdLst/>
              <a:ahLst/>
              <a:cxnLst/>
              <a:rect r="r" b="b" t="t" l="l"/>
              <a:pathLst>
                <a:path h="2146555" w="5567033">
                  <a:moveTo>
                    <a:pt x="0" y="0"/>
                  </a:moveTo>
                  <a:lnTo>
                    <a:pt x="5567033" y="0"/>
                  </a:lnTo>
                  <a:lnTo>
                    <a:pt x="5567033" y="2146555"/>
                  </a:lnTo>
                  <a:lnTo>
                    <a:pt x="0" y="2146555"/>
                  </a:lnTo>
                  <a:close/>
                </a:path>
              </a:pathLst>
            </a:custGeom>
            <a:solidFill>
              <a:srgbClr val="E7E5F2"/>
            </a:solidFill>
          </p:spPr>
        </p:sp>
        <p:sp>
          <p:nvSpPr>
            <p:cNvPr name="TextBox 5" id="5"/>
            <p:cNvSpPr txBox="true"/>
            <p:nvPr/>
          </p:nvSpPr>
          <p:spPr>
            <a:xfrm>
              <a:off x="0" y="-38100"/>
              <a:ext cx="5567033" cy="2184655"/>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true" rot="0">
            <a:off x="-1667757" y="-1941093"/>
            <a:ext cx="8043315" cy="8043315"/>
          </a:xfrm>
          <a:custGeom>
            <a:avLst/>
            <a:gdLst/>
            <a:ahLst/>
            <a:cxnLst/>
            <a:rect r="r" b="b" t="t" l="l"/>
            <a:pathLst>
              <a:path h="8043315" w="8043315">
                <a:moveTo>
                  <a:pt x="0" y="8043315"/>
                </a:moveTo>
                <a:lnTo>
                  <a:pt x="8043314" y="8043315"/>
                </a:lnTo>
                <a:lnTo>
                  <a:pt x="8043314" y="0"/>
                </a:lnTo>
                <a:lnTo>
                  <a:pt x="0" y="0"/>
                </a:lnTo>
                <a:lnTo>
                  <a:pt x="0" y="804331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true" flipV="true" rot="0">
            <a:off x="11912443" y="-1941093"/>
            <a:ext cx="8043315" cy="8043315"/>
          </a:xfrm>
          <a:custGeom>
            <a:avLst/>
            <a:gdLst/>
            <a:ahLst/>
            <a:cxnLst/>
            <a:rect r="r" b="b" t="t" l="l"/>
            <a:pathLst>
              <a:path h="8043315" w="8043315">
                <a:moveTo>
                  <a:pt x="8043314" y="8043315"/>
                </a:moveTo>
                <a:lnTo>
                  <a:pt x="0" y="8043315"/>
                </a:lnTo>
                <a:lnTo>
                  <a:pt x="0" y="0"/>
                </a:lnTo>
                <a:lnTo>
                  <a:pt x="8043314" y="0"/>
                </a:lnTo>
                <a:lnTo>
                  <a:pt x="8043314" y="8043315"/>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8" id="8"/>
          <p:cNvGrpSpPr/>
          <p:nvPr/>
        </p:nvGrpSpPr>
        <p:grpSpPr>
          <a:xfrm rot="0">
            <a:off x="919973" y="1265198"/>
            <a:ext cx="16448055" cy="3878302"/>
            <a:chOff x="0" y="0"/>
            <a:chExt cx="4274726" cy="1007942"/>
          </a:xfrm>
        </p:grpSpPr>
        <p:sp>
          <p:nvSpPr>
            <p:cNvPr name="Freeform 9" id="9"/>
            <p:cNvSpPr/>
            <p:nvPr/>
          </p:nvSpPr>
          <p:spPr>
            <a:xfrm flipH="false" flipV="false" rot="0">
              <a:off x="0" y="0"/>
              <a:ext cx="4274726" cy="1007942"/>
            </a:xfrm>
            <a:custGeom>
              <a:avLst/>
              <a:gdLst/>
              <a:ahLst/>
              <a:cxnLst/>
              <a:rect r="r" b="b" t="t" l="l"/>
              <a:pathLst>
                <a:path h="1007942" w="4274726">
                  <a:moveTo>
                    <a:pt x="23534" y="0"/>
                  </a:moveTo>
                  <a:lnTo>
                    <a:pt x="4251191" y="0"/>
                  </a:lnTo>
                  <a:cubicBezTo>
                    <a:pt x="4257433" y="0"/>
                    <a:pt x="4263419" y="2480"/>
                    <a:pt x="4267833" y="6893"/>
                  </a:cubicBezTo>
                  <a:cubicBezTo>
                    <a:pt x="4272246" y="11307"/>
                    <a:pt x="4274726" y="17293"/>
                    <a:pt x="4274726" y="23534"/>
                  </a:cubicBezTo>
                  <a:lnTo>
                    <a:pt x="4274726" y="984407"/>
                  </a:lnTo>
                  <a:cubicBezTo>
                    <a:pt x="4274726" y="990649"/>
                    <a:pt x="4272246" y="996635"/>
                    <a:pt x="4267833" y="1001048"/>
                  </a:cubicBezTo>
                  <a:cubicBezTo>
                    <a:pt x="4263419" y="1005462"/>
                    <a:pt x="4257433" y="1007942"/>
                    <a:pt x="4251191" y="1007942"/>
                  </a:cubicBezTo>
                  <a:lnTo>
                    <a:pt x="23534" y="1007942"/>
                  </a:lnTo>
                  <a:cubicBezTo>
                    <a:pt x="17293" y="1007942"/>
                    <a:pt x="11307" y="1005462"/>
                    <a:pt x="6893" y="1001048"/>
                  </a:cubicBezTo>
                  <a:cubicBezTo>
                    <a:pt x="2480" y="996635"/>
                    <a:pt x="0" y="990649"/>
                    <a:pt x="0" y="984407"/>
                  </a:cubicBezTo>
                  <a:lnTo>
                    <a:pt x="0" y="23534"/>
                  </a:lnTo>
                  <a:cubicBezTo>
                    <a:pt x="0" y="17293"/>
                    <a:pt x="2480" y="11307"/>
                    <a:pt x="6893" y="6893"/>
                  </a:cubicBezTo>
                  <a:cubicBezTo>
                    <a:pt x="11307" y="2480"/>
                    <a:pt x="17293" y="0"/>
                    <a:pt x="23534" y="0"/>
                  </a:cubicBezTo>
                  <a:close/>
                </a:path>
              </a:pathLst>
            </a:custGeom>
            <a:solidFill>
              <a:srgbClr val="EE1E31"/>
            </a:solidFill>
          </p:spPr>
        </p:sp>
        <p:sp>
          <p:nvSpPr>
            <p:cNvPr name="TextBox 10" id="10"/>
            <p:cNvSpPr txBox="true"/>
            <p:nvPr/>
          </p:nvSpPr>
          <p:spPr>
            <a:xfrm>
              <a:off x="0" y="-38100"/>
              <a:ext cx="4274726" cy="1046042"/>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5361537" y="8182355"/>
            <a:ext cx="1172360" cy="293090"/>
          </a:xfrm>
          <a:custGeom>
            <a:avLst/>
            <a:gdLst/>
            <a:ahLst/>
            <a:cxnLst/>
            <a:rect r="r" b="b" t="t" l="l"/>
            <a:pathLst>
              <a:path h="293090" w="1172360">
                <a:moveTo>
                  <a:pt x="0" y="0"/>
                </a:moveTo>
                <a:lnTo>
                  <a:pt x="1172360" y="0"/>
                </a:lnTo>
                <a:lnTo>
                  <a:pt x="1172360" y="293090"/>
                </a:lnTo>
                <a:lnTo>
                  <a:pt x="0" y="2930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754103" y="8182355"/>
            <a:ext cx="1172360" cy="293090"/>
          </a:xfrm>
          <a:custGeom>
            <a:avLst/>
            <a:gdLst/>
            <a:ahLst/>
            <a:cxnLst/>
            <a:rect r="r" b="b" t="t" l="l"/>
            <a:pathLst>
              <a:path h="293090" w="1172360">
                <a:moveTo>
                  <a:pt x="0" y="0"/>
                </a:moveTo>
                <a:lnTo>
                  <a:pt x="1172360" y="0"/>
                </a:lnTo>
                <a:lnTo>
                  <a:pt x="1172360" y="293090"/>
                </a:lnTo>
                <a:lnTo>
                  <a:pt x="0" y="29309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028700" y="1838941"/>
            <a:ext cx="16230600" cy="2371725"/>
          </a:xfrm>
          <a:prstGeom prst="rect">
            <a:avLst/>
          </a:prstGeom>
        </p:spPr>
        <p:txBody>
          <a:bodyPr anchor="t" rtlCol="false" tIns="0" lIns="0" bIns="0" rIns="0">
            <a:spAutoFit/>
          </a:bodyPr>
          <a:lstStyle/>
          <a:p>
            <a:pPr algn="ctr">
              <a:lnSpc>
                <a:spcPts val="5209"/>
              </a:lnSpc>
            </a:pPr>
            <a:r>
              <a:rPr lang="en-US" sz="4341" b="true">
                <a:solidFill>
                  <a:srgbClr val="E7E5F2"/>
                </a:solidFill>
                <a:latin typeface="Montserrat Medium"/>
                <a:ea typeface="Montserrat Medium"/>
                <a:cs typeface="Montserrat Medium"/>
                <a:sym typeface="Montserrat Medium"/>
              </a:rPr>
              <a:t>BCx = ((40% X V1)</a:t>
            </a:r>
            <a:r>
              <a:rPr lang="en-US" b="true" sz="4341">
                <a:solidFill>
                  <a:srgbClr val="E7E5F2"/>
                </a:solidFill>
                <a:latin typeface="Montserrat Medium"/>
                <a:ea typeface="Montserrat Medium"/>
                <a:cs typeface="Montserrat Medium"/>
                <a:sym typeface="Montserrat Medium"/>
              </a:rPr>
              <a:t> + (40% X V2) + (10% X V3) + (10% X V4))</a:t>
            </a:r>
          </a:p>
          <a:p>
            <a:pPr algn="ctr">
              <a:lnSpc>
                <a:spcPts val="5209"/>
              </a:lnSpc>
            </a:pPr>
            <a:r>
              <a:rPr lang="en-US" b="true" sz="4341">
                <a:solidFill>
                  <a:srgbClr val="E7E5F2"/>
                </a:solidFill>
                <a:latin typeface="Montserrat Medium"/>
                <a:ea typeface="Montserrat Medium"/>
                <a:cs typeface="Montserrat Medium"/>
                <a:sym typeface="Montserrat Medium"/>
              </a:rPr>
              <a:t> </a:t>
            </a:r>
          </a:p>
          <a:p>
            <a:pPr algn="ctr">
              <a:lnSpc>
                <a:spcPts val="2929"/>
              </a:lnSpc>
            </a:pPr>
            <a:r>
              <a:rPr lang="en-US" b="true" sz="2441">
                <a:solidFill>
                  <a:srgbClr val="E7E5F2"/>
                </a:solidFill>
                <a:latin typeface="Montserrat Bold"/>
                <a:ea typeface="Montserrat Bold"/>
                <a:cs typeface="Montserrat Bold"/>
                <a:sym typeface="Montserrat Bold"/>
              </a:rPr>
              <a:t>Bobot Calon =(40% x pengalaman) + (40% x pendidikan) + (10% x usia) + (10% x hasil ujian tertulis).</a:t>
            </a:r>
            <a:r>
              <a:rPr lang="en-US" b="true" sz="2441">
                <a:solidFill>
                  <a:srgbClr val="E7E5F2"/>
                </a:solidFill>
                <a:latin typeface="Montserrat Medium"/>
                <a:ea typeface="Montserrat Medium"/>
                <a:cs typeface="Montserrat Medium"/>
                <a:sym typeface="Montserrat Medium"/>
              </a:rPr>
              <a:t> </a:t>
            </a:r>
          </a:p>
          <a:p>
            <a:pPr algn="ctr">
              <a:lnSpc>
                <a:spcPts val="5449"/>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0E2C52"/>
        </a:solidFill>
      </p:bgPr>
    </p:bg>
    <p:spTree>
      <p:nvGrpSpPr>
        <p:cNvPr id="1" name=""/>
        <p:cNvGrpSpPr/>
        <p:nvPr/>
      </p:nvGrpSpPr>
      <p:grpSpPr>
        <a:xfrm>
          <a:off x="0" y="0"/>
          <a:ext cx="0" cy="0"/>
          <a:chOff x="0" y="0"/>
          <a:chExt cx="0" cy="0"/>
        </a:xfrm>
      </p:grpSpPr>
      <p:grpSp>
        <p:nvGrpSpPr>
          <p:cNvPr name="Group 2" id="2"/>
          <p:cNvGrpSpPr/>
          <p:nvPr/>
        </p:nvGrpSpPr>
        <p:grpSpPr>
          <a:xfrm rot="0">
            <a:off x="-1424664" y="-2403445"/>
            <a:ext cx="21137328" cy="5474334"/>
            <a:chOff x="0" y="0"/>
            <a:chExt cx="5567033" cy="1441800"/>
          </a:xfrm>
        </p:grpSpPr>
        <p:sp>
          <p:nvSpPr>
            <p:cNvPr name="Freeform 3" id="3"/>
            <p:cNvSpPr/>
            <p:nvPr/>
          </p:nvSpPr>
          <p:spPr>
            <a:xfrm flipH="false" flipV="false" rot="0">
              <a:off x="0" y="0"/>
              <a:ext cx="5567033" cy="1441800"/>
            </a:xfrm>
            <a:custGeom>
              <a:avLst/>
              <a:gdLst/>
              <a:ahLst/>
              <a:cxnLst/>
              <a:rect r="r" b="b" t="t" l="l"/>
              <a:pathLst>
                <a:path h="1441800" w="5567033">
                  <a:moveTo>
                    <a:pt x="0" y="0"/>
                  </a:moveTo>
                  <a:lnTo>
                    <a:pt x="5567033" y="0"/>
                  </a:lnTo>
                  <a:lnTo>
                    <a:pt x="5567033" y="1441800"/>
                  </a:lnTo>
                  <a:lnTo>
                    <a:pt x="0" y="1441800"/>
                  </a:lnTo>
                  <a:close/>
                </a:path>
              </a:pathLst>
            </a:custGeom>
            <a:solidFill>
              <a:srgbClr val="E7E5F2"/>
            </a:solidFill>
          </p:spPr>
        </p:sp>
        <p:sp>
          <p:nvSpPr>
            <p:cNvPr name="TextBox 4" id="4"/>
            <p:cNvSpPr txBox="true"/>
            <p:nvPr/>
          </p:nvSpPr>
          <p:spPr>
            <a:xfrm>
              <a:off x="0" y="-38100"/>
              <a:ext cx="5567033" cy="1479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424664" y="4243863"/>
            <a:ext cx="21137328" cy="7516616"/>
            <a:chOff x="0" y="0"/>
            <a:chExt cx="5567033" cy="1979685"/>
          </a:xfrm>
        </p:grpSpPr>
        <p:sp>
          <p:nvSpPr>
            <p:cNvPr name="Freeform 6" id="6"/>
            <p:cNvSpPr/>
            <p:nvPr/>
          </p:nvSpPr>
          <p:spPr>
            <a:xfrm flipH="false" flipV="false" rot="0">
              <a:off x="0" y="0"/>
              <a:ext cx="5567033" cy="1979685"/>
            </a:xfrm>
            <a:custGeom>
              <a:avLst/>
              <a:gdLst/>
              <a:ahLst/>
              <a:cxnLst/>
              <a:rect r="r" b="b" t="t" l="l"/>
              <a:pathLst>
                <a:path h="1979685" w="5567033">
                  <a:moveTo>
                    <a:pt x="0" y="0"/>
                  </a:moveTo>
                  <a:lnTo>
                    <a:pt x="5567033" y="0"/>
                  </a:lnTo>
                  <a:lnTo>
                    <a:pt x="5567033" y="1979685"/>
                  </a:lnTo>
                  <a:lnTo>
                    <a:pt x="0" y="1979685"/>
                  </a:lnTo>
                  <a:close/>
                </a:path>
              </a:pathLst>
            </a:custGeom>
            <a:solidFill>
              <a:srgbClr val="EE1E31"/>
            </a:solidFill>
          </p:spPr>
        </p:sp>
        <p:sp>
          <p:nvSpPr>
            <p:cNvPr name="TextBox 7" id="7"/>
            <p:cNvSpPr txBox="true"/>
            <p:nvPr/>
          </p:nvSpPr>
          <p:spPr>
            <a:xfrm>
              <a:off x="0" y="-38100"/>
              <a:ext cx="5567033" cy="2017785"/>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667757" y="5143500"/>
            <a:ext cx="8043315" cy="8043315"/>
          </a:xfrm>
          <a:custGeom>
            <a:avLst/>
            <a:gdLst/>
            <a:ahLst/>
            <a:cxnLst/>
            <a:rect r="r" b="b" t="t" l="l"/>
            <a:pathLst>
              <a:path h="8043315" w="8043315">
                <a:moveTo>
                  <a:pt x="0" y="0"/>
                </a:moveTo>
                <a:lnTo>
                  <a:pt x="8043314" y="0"/>
                </a:lnTo>
                <a:lnTo>
                  <a:pt x="8043314" y="8043315"/>
                </a:lnTo>
                <a:lnTo>
                  <a:pt x="0" y="8043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false" rot="0">
            <a:off x="11912443" y="5143500"/>
            <a:ext cx="8043315" cy="8043315"/>
          </a:xfrm>
          <a:custGeom>
            <a:avLst/>
            <a:gdLst/>
            <a:ahLst/>
            <a:cxnLst/>
            <a:rect r="r" b="b" t="t" l="l"/>
            <a:pathLst>
              <a:path h="8043315" w="8043315">
                <a:moveTo>
                  <a:pt x="8043314" y="0"/>
                </a:moveTo>
                <a:lnTo>
                  <a:pt x="0" y="0"/>
                </a:lnTo>
                <a:lnTo>
                  <a:pt x="0" y="8043315"/>
                </a:lnTo>
                <a:lnTo>
                  <a:pt x="8043314" y="8043315"/>
                </a:lnTo>
                <a:lnTo>
                  <a:pt x="8043314"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10" id="10"/>
          <p:cNvGrpSpPr/>
          <p:nvPr/>
        </p:nvGrpSpPr>
        <p:grpSpPr>
          <a:xfrm rot="0">
            <a:off x="741497" y="4629150"/>
            <a:ext cx="17235228" cy="940257"/>
            <a:chOff x="0" y="0"/>
            <a:chExt cx="4539319" cy="247640"/>
          </a:xfrm>
        </p:grpSpPr>
        <p:sp>
          <p:nvSpPr>
            <p:cNvPr name="Freeform 11" id="11"/>
            <p:cNvSpPr/>
            <p:nvPr/>
          </p:nvSpPr>
          <p:spPr>
            <a:xfrm flipH="false" flipV="false" rot="0">
              <a:off x="0" y="0"/>
              <a:ext cx="4539319" cy="247640"/>
            </a:xfrm>
            <a:custGeom>
              <a:avLst/>
              <a:gdLst/>
              <a:ahLst/>
              <a:cxnLst/>
              <a:rect r="r" b="b" t="t" l="l"/>
              <a:pathLst>
                <a:path h="247640" w="4539319">
                  <a:moveTo>
                    <a:pt x="22460" y="0"/>
                  </a:moveTo>
                  <a:lnTo>
                    <a:pt x="4516860" y="0"/>
                  </a:lnTo>
                  <a:cubicBezTo>
                    <a:pt x="4529264" y="0"/>
                    <a:pt x="4539319" y="10055"/>
                    <a:pt x="4539319" y="22460"/>
                  </a:cubicBezTo>
                  <a:lnTo>
                    <a:pt x="4539319" y="225180"/>
                  </a:lnTo>
                  <a:cubicBezTo>
                    <a:pt x="4539319" y="237584"/>
                    <a:pt x="4529264" y="247640"/>
                    <a:pt x="4516860" y="247640"/>
                  </a:cubicBezTo>
                  <a:lnTo>
                    <a:pt x="22460" y="247640"/>
                  </a:lnTo>
                  <a:cubicBezTo>
                    <a:pt x="16503" y="247640"/>
                    <a:pt x="10790" y="245273"/>
                    <a:pt x="6578" y="241061"/>
                  </a:cubicBezTo>
                  <a:cubicBezTo>
                    <a:pt x="2366" y="236849"/>
                    <a:pt x="0" y="231137"/>
                    <a:pt x="0" y="225180"/>
                  </a:cubicBezTo>
                  <a:lnTo>
                    <a:pt x="0" y="22460"/>
                  </a:lnTo>
                  <a:cubicBezTo>
                    <a:pt x="0" y="10055"/>
                    <a:pt x="10055" y="0"/>
                    <a:pt x="22460" y="0"/>
                  </a:cubicBezTo>
                  <a:close/>
                </a:path>
              </a:pathLst>
            </a:custGeom>
            <a:solidFill>
              <a:srgbClr val="0E2C52"/>
            </a:solidFill>
          </p:spPr>
        </p:sp>
        <p:sp>
          <p:nvSpPr>
            <p:cNvPr name="TextBox 12" id="12"/>
            <p:cNvSpPr txBox="true"/>
            <p:nvPr/>
          </p:nvSpPr>
          <p:spPr>
            <a:xfrm>
              <a:off x="0" y="-38100"/>
              <a:ext cx="4539319" cy="2857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616345" y="5657850"/>
            <a:ext cx="16360380" cy="1981200"/>
            <a:chOff x="0" y="0"/>
            <a:chExt cx="4308907" cy="521798"/>
          </a:xfrm>
        </p:grpSpPr>
        <p:sp>
          <p:nvSpPr>
            <p:cNvPr name="Freeform 14" id="14"/>
            <p:cNvSpPr/>
            <p:nvPr/>
          </p:nvSpPr>
          <p:spPr>
            <a:xfrm flipH="false" flipV="false" rot="0">
              <a:off x="0" y="0"/>
              <a:ext cx="4308907" cy="521798"/>
            </a:xfrm>
            <a:custGeom>
              <a:avLst/>
              <a:gdLst/>
              <a:ahLst/>
              <a:cxnLst/>
              <a:rect r="r" b="b" t="t" l="l"/>
              <a:pathLst>
                <a:path h="521798" w="4308907">
                  <a:moveTo>
                    <a:pt x="23661" y="0"/>
                  </a:moveTo>
                  <a:lnTo>
                    <a:pt x="4285246" y="0"/>
                  </a:lnTo>
                  <a:cubicBezTo>
                    <a:pt x="4298314" y="0"/>
                    <a:pt x="4308907" y="10593"/>
                    <a:pt x="4308907" y="23661"/>
                  </a:cubicBezTo>
                  <a:lnTo>
                    <a:pt x="4308907" y="498137"/>
                  </a:lnTo>
                  <a:cubicBezTo>
                    <a:pt x="4308907" y="504412"/>
                    <a:pt x="4306414" y="510430"/>
                    <a:pt x="4301977" y="514868"/>
                  </a:cubicBezTo>
                  <a:cubicBezTo>
                    <a:pt x="4297540" y="519305"/>
                    <a:pt x="4291521" y="521798"/>
                    <a:pt x="4285246" y="521798"/>
                  </a:cubicBezTo>
                  <a:lnTo>
                    <a:pt x="23661" y="521798"/>
                  </a:lnTo>
                  <a:cubicBezTo>
                    <a:pt x="17385" y="521798"/>
                    <a:pt x="11367" y="519305"/>
                    <a:pt x="6930" y="514868"/>
                  </a:cubicBezTo>
                  <a:cubicBezTo>
                    <a:pt x="2493" y="510430"/>
                    <a:pt x="0" y="504412"/>
                    <a:pt x="0" y="498137"/>
                  </a:cubicBezTo>
                  <a:lnTo>
                    <a:pt x="0" y="23661"/>
                  </a:lnTo>
                  <a:cubicBezTo>
                    <a:pt x="0" y="17385"/>
                    <a:pt x="2493" y="11367"/>
                    <a:pt x="6930" y="6930"/>
                  </a:cubicBezTo>
                  <a:cubicBezTo>
                    <a:pt x="11367" y="2493"/>
                    <a:pt x="17385" y="0"/>
                    <a:pt x="23661" y="0"/>
                  </a:cubicBezTo>
                  <a:close/>
                </a:path>
              </a:pathLst>
            </a:custGeom>
            <a:solidFill>
              <a:srgbClr val="0E2C52"/>
            </a:solidFill>
          </p:spPr>
        </p:sp>
        <p:sp>
          <p:nvSpPr>
            <p:cNvPr name="TextBox 15" id="15"/>
            <p:cNvSpPr txBox="true"/>
            <p:nvPr/>
          </p:nvSpPr>
          <p:spPr>
            <a:xfrm>
              <a:off x="0" y="-38100"/>
              <a:ext cx="4308907" cy="559898"/>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103322" y="4629150"/>
            <a:ext cx="1028700" cy="1028700"/>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E5F2"/>
            </a:solidFill>
          </p:spPr>
        </p:sp>
        <p:sp>
          <p:nvSpPr>
            <p:cNvPr name="TextBox 18" id="1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011374" y="6134100"/>
            <a:ext cx="1028700" cy="10287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E5F2"/>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715315" y="66960"/>
            <a:ext cx="14218785" cy="2676240"/>
          </a:xfrm>
          <a:prstGeom prst="rect">
            <a:avLst/>
          </a:prstGeom>
        </p:spPr>
        <p:txBody>
          <a:bodyPr anchor="t" rtlCol="false" tIns="0" lIns="0" bIns="0" rIns="0">
            <a:spAutoFit/>
          </a:bodyPr>
          <a:lstStyle/>
          <a:p>
            <a:pPr algn="ctr">
              <a:lnSpc>
                <a:spcPts val="6575"/>
              </a:lnSpc>
            </a:pPr>
            <a:r>
              <a:rPr lang="en-US" sz="5977" b="true">
                <a:solidFill>
                  <a:srgbClr val="0E2C52"/>
                </a:solidFill>
                <a:latin typeface="Cooper Hewitt Bold"/>
                <a:ea typeface="Cooper Hewitt Bold"/>
                <a:cs typeface="Cooper Hewitt Bold"/>
                <a:sym typeface="Cooper Hewitt Bold"/>
              </a:rPr>
              <a:t>Dalam hal hasil penghitungan nil</a:t>
            </a:r>
            <a:r>
              <a:rPr lang="en-US" b="true" sz="5977">
                <a:solidFill>
                  <a:srgbClr val="0E2C52"/>
                </a:solidFill>
                <a:latin typeface="Cooper Hewitt Bold"/>
                <a:ea typeface="Cooper Hewitt Bold"/>
                <a:cs typeface="Cooper Hewitt Bold"/>
                <a:sym typeface="Cooper Hewitt Bold"/>
              </a:rPr>
              <a:t>ai bobot bakal Calon Lurah Antar Waktu terdapat hasil nilai yang sama</a:t>
            </a:r>
          </a:p>
        </p:txBody>
      </p:sp>
      <p:sp>
        <p:nvSpPr>
          <p:cNvPr name="TextBox 23" id="23"/>
          <p:cNvSpPr txBox="true"/>
          <p:nvPr/>
        </p:nvSpPr>
        <p:spPr>
          <a:xfrm rot="0">
            <a:off x="223971" y="4679295"/>
            <a:ext cx="787403" cy="823635"/>
          </a:xfrm>
          <a:prstGeom prst="rect">
            <a:avLst/>
          </a:prstGeom>
        </p:spPr>
        <p:txBody>
          <a:bodyPr anchor="t" rtlCol="false" tIns="0" lIns="0" bIns="0" rIns="0">
            <a:spAutoFit/>
          </a:bodyPr>
          <a:lstStyle/>
          <a:p>
            <a:pPr algn="ctr">
              <a:lnSpc>
                <a:spcPts val="5338"/>
              </a:lnSpc>
            </a:pPr>
            <a:r>
              <a:rPr lang="en-US" sz="4853" b="true">
                <a:solidFill>
                  <a:srgbClr val="0E2C52"/>
                </a:solidFill>
                <a:latin typeface="Cooper Hewitt Bold"/>
                <a:ea typeface="Cooper Hewitt Bold"/>
                <a:cs typeface="Cooper Hewitt Bold"/>
                <a:sym typeface="Cooper Hewitt Bold"/>
              </a:rPr>
              <a:t>1</a:t>
            </a:r>
          </a:p>
        </p:txBody>
      </p:sp>
      <p:sp>
        <p:nvSpPr>
          <p:cNvPr name="TextBox 24" id="24"/>
          <p:cNvSpPr txBox="true"/>
          <p:nvPr/>
        </p:nvSpPr>
        <p:spPr>
          <a:xfrm rot="0">
            <a:off x="1136918" y="6206013"/>
            <a:ext cx="787403" cy="823635"/>
          </a:xfrm>
          <a:prstGeom prst="rect">
            <a:avLst/>
          </a:prstGeom>
        </p:spPr>
        <p:txBody>
          <a:bodyPr anchor="t" rtlCol="false" tIns="0" lIns="0" bIns="0" rIns="0">
            <a:spAutoFit/>
          </a:bodyPr>
          <a:lstStyle/>
          <a:p>
            <a:pPr algn="ctr">
              <a:lnSpc>
                <a:spcPts val="5338"/>
              </a:lnSpc>
            </a:pPr>
            <a:r>
              <a:rPr lang="en-US" sz="4853" b="true">
                <a:solidFill>
                  <a:srgbClr val="0E2C52"/>
                </a:solidFill>
                <a:latin typeface="Cooper Hewitt Bold"/>
                <a:ea typeface="Cooper Hewitt Bold"/>
                <a:cs typeface="Cooper Hewitt Bold"/>
                <a:sym typeface="Cooper Hewitt Bold"/>
              </a:rPr>
              <a:t>2</a:t>
            </a:r>
          </a:p>
        </p:txBody>
      </p:sp>
      <p:sp>
        <p:nvSpPr>
          <p:cNvPr name="TextBox 25" id="25"/>
          <p:cNvSpPr txBox="true"/>
          <p:nvPr/>
        </p:nvSpPr>
        <p:spPr>
          <a:xfrm rot="0">
            <a:off x="1132022" y="4629150"/>
            <a:ext cx="16588197" cy="940257"/>
          </a:xfrm>
          <a:prstGeom prst="rect">
            <a:avLst/>
          </a:prstGeom>
        </p:spPr>
        <p:txBody>
          <a:bodyPr anchor="t" rtlCol="false" tIns="0" lIns="0" bIns="0" rIns="0">
            <a:spAutoFit/>
          </a:bodyPr>
          <a:lstStyle/>
          <a:p>
            <a:pPr algn="just">
              <a:lnSpc>
                <a:spcPts val="3761"/>
              </a:lnSpc>
            </a:pPr>
            <a:r>
              <a:rPr lang="en-US" sz="3134" b="true">
                <a:solidFill>
                  <a:srgbClr val="E7E5F2"/>
                </a:solidFill>
                <a:latin typeface="Montserrat Medium"/>
                <a:ea typeface="Montserrat Medium"/>
                <a:cs typeface="Montserrat Medium"/>
                <a:sym typeface="Montserrat Medium"/>
              </a:rPr>
              <a:t>menentukan peringkat seleksi tambaha</a:t>
            </a:r>
            <a:r>
              <a:rPr lang="en-US" b="true" sz="3134">
                <a:solidFill>
                  <a:srgbClr val="E7E5F2"/>
                </a:solidFill>
                <a:latin typeface="Montserrat Medium"/>
                <a:ea typeface="Montserrat Medium"/>
                <a:cs typeface="Montserrat Medium"/>
                <a:sym typeface="Montserrat Medium"/>
              </a:rPr>
              <a:t>n bakal Calon Lurah Antar Waktu ditentukan berdasarkan lama pengalaman bekerja di lembaga pemerintahan</a:t>
            </a:r>
          </a:p>
        </p:txBody>
      </p:sp>
      <p:sp>
        <p:nvSpPr>
          <p:cNvPr name="Freeform 26" id="26"/>
          <p:cNvSpPr/>
          <p:nvPr/>
        </p:nvSpPr>
        <p:spPr>
          <a:xfrm flipH="false" flipV="false" rot="0">
            <a:off x="16553635" y="1485573"/>
            <a:ext cx="1166584" cy="291646"/>
          </a:xfrm>
          <a:custGeom>
            <a:avLst/>
            <a:gdLst/>
            <a:ahLst/>
            <a:cxnLst/>
            <a:rect r="r" b="b" t="t" l="l"/>
            <a:pathLst>
              <a:path h="291646" w="1166584">
                <a:moveTo>
                  <a:pt x="0" y="0"/>
                </a:moveTo>
                <a:lnTo>
                  <a:pt x="1166585" y="0"/>
                </a:lnTo>
                <a:lnTo>
                  <a:pt x="1166585" y="291646"/>
                </a:lnTo>
                <a:lnTo>
                  <a:pt x="0" y="291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0">
            <a:off x="548730" y="1485573"/>
            <a:ext cx="1166584" cy="291646"/>
          </a:xfrm>
          <a:custGeom>
            <a:avLst/>
            <a:gdLst/>
            <a:ahLst/>
            <a:cxnLst/>
            <a:rect r="r" b="b" t="t" l="l"/>
            <a:pathLst>
              <a:path h="291646" w="1166584">
                <a:moveTo>
                  <a:pt x="0" y="0"/>
                </a:moveTo>
                <a:lnTo>
                  <a:pt x="1166585" y="0"/>
                </a:lnTo>
                <a:lnTo>
                  <a:pt x="1166585" y="291646"/>
                </a:lnTo>
                <a:lnTo>
                  <a:pt x="0" y="291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8" id="28"/>
          <p:cNvSpPr txBox="true"/>
          <p:nvPr/>
        </p:nvSpPr>
        <p:spPr>
          <a:xfrm rot="0">
            <a:off x="2249125" y="5758536"/>
            <a:ext cx="15366320" cy="1880514"/>
          </a:xfrm>
          <a:prstGeom prst="rect">
            <a:avLst/>
          </a:prstGeom>
        </p:spPr>
        <p:txBody>
          <a:bodyPr anchor="t" rtlCol="false" tIns="0" lIns="0" bIns="0" rIns="0">
            <a:spAutoFit/>
          </a:bodyPr>
          <a:lstStyle/>
          <a:p>
            <a:pPr algn="just">
              <a:lnSpc>
                <a:spcPts val="3761"/>
              </a:lnSpc>
            </a:pPr>
            <a:r>
              <a:rPr lang="en-US" sz="3134" b="true">
                <a:solidFill>
                  <a:srgbClr val="E7E5F2"/>
                </a:solidFill>
                <a:latin typeface="Montserrat Medium"/>
                <a:ea typeface="Montserrat Medium"/>
                <a:cs typeface="Montserrat Medium"/>
                <a:sym typeface="Montserrat Medium"/>
              </a:rPr>
              <a:t>Dalam hal lama pengalaman bekerja di lembaga pemerintahan masih terdapat hasil nilai yang sama, maka untuk menentukan peringkat seleksi tambaha</a:t>
            </a:r>
            <a:r>
              <a:rPr lang="en-US" b="true" sz="3134">
                <a:solidFill>
                  <a:srgbClr val="E7E5F2"/>
                </a:solidFill>
                <a:latin typeface="Montserrat Medium"/>
                <a:ea typeface="Montserrat Medium"/>
                <a:cs typeface="Montserrat Medium"/>
                <a:sym typeface="Montserrat Medium"/>
              </a:rPr>
              <a:t>n bakal Calon Lurah Antar Waktu ditentukan berdasarkan tingkat pendidikan</a:t>
            </a:r>
          </a:p>
        </p:txBody>
      </p:sp>
      <p:grpSp>
        <p:nvGrpSpPr>
          <p:cNvPr name="Group 29" id="29"/>
          <p:cNvGrpSpPr/>
          <p:nvPr/>
        </p:nvGrpSpPr>
        <p:grpSpPr>
          <a:xfrm rot="0">
            <a:off x="1028700" y="7820025"/>
            <a:ext cx="16360380" cy="1981200"/>
            <a:chOff x="0" y="0"/>
            <a:chExt cx="4308907" cy="521798"/>
          </a:xfrm>
        </p:grpSpPr>
        <p:sp>
          <p:nvSpPr>
            <p:cNvPr name="Freeform 30" id="30"/>
            <p:cNvSpPr/>
            <p:nvPr/>
          </p:nvSpPr>
          <p:spPr>
            <a:xfrm flipH="false" flipV="false" rot="0">
              <a:off x="0" y="0"/>
              <a:ext cx="4308907" cy="521798"/>
            </a:xfrm>
            <a:custGeom>
              <a:avLst/>
              <a:gdLst/>
              <a:ahLst/>
              <a:cxnLst/>
              <a:rect r="r" b="b" t="t" l="l"/>
              <a:pathLst>
                <a:path h="521798" w="4308907">
                  <a:moveTo>
                    <a:pt x="23661" y="0"/>
                  </a:moveTo>
                  <a:lnTo>
                    <a:pt x="4285246" y="0"/>
                  </a:lnTo>
                  <a:cubicBezTo>
                    <a:pt x="4298314" y="0"/>
                    <a:pt x="4308907" y="10593"/>
                    <a:pt x="4308907" y="23661"/>
                  </a:cubicBezTo>
                  <a:lnTo>
                    <a:pt x="4308907" y="498137"/>
                  </a:lnTo>
                  <a:cubicBezTo>
                    <a:pt x="4308907" y="504412"/>
                    <a:pt x="4306414" y="510430"/>
                    <a:pt x="4301977" y="514868"/>
                  </a:cubicBezTo>
                  <a:cubicBezTo>
                    <a:pt x="4297540" y="519305"/>
                    <a:pt x="4291521" y="521798"/>
                    <a:pt x="4285246" y="521798"/>
                  </a:cubicBezTo>
                  <a:lnTo>
                    <a:pt x="23661" y="521798"/>
                  </a:lnTo>
                  <a:cubicBezTo>
                    <a:pt x="17385" y="521798"/>
                    <a:pt x="11367" y="519305"/>
                    <a:pt x="6930" y="514868"/>
                  </a:cubicBezTo>
                  <a:cubicBezTo>
                    <a:pt x="2493" y="510430"/>
                    <a:pt x="0" y="504412"/>
                    <a:pt x="0" y="498137"/>
                  </a:cubicBezTo>
                  <a:lnTo>
                    <a:pt x="0" y="23661"/>
                  </a:lnTo>
                  <a:cubicBezTo>
                    <a:pt x="0" y="17385"/>
                    <a:pt x="2493" y="11367"/>
                    <a:pt x="6930" y="6930"/>
                  </a:cubicBezTo>
                  <a:cubicBezTo>
                    <a:pt x="11367" y="2493"/>
                    <a:pt x="17385" y="0"/>
                    <a:pt x="23661" y="0"/>
                  </a:cubicBezTo>
                  <a:close/>
                </a:path>
              </a:pathLst>
            </a:custGeom>
            <a:solidFill>
              <a:srgbClr val="0E2C52"/>
            </a:solidFill>
          </p:spPr>
        </p:sp>
        <p:sp>
          <p:nvSpPr>
            <p:cNvPr name="TextBox 31" id="31"/>
            <p:cNvSpPr txBox="true"/>
            <p:nvPr/>
          </p:nvSpPr>
          <p:spPr>
            <a:xfrm>
              <a:off x="0" y="-38100"/>
              <a:ext cx="4308907" cy="559898"/>
            </a:xfrm>
            <a:prstGeom prst="rect">
              <a:avLst/>
            </a:prstGeom>
          </p:spPr>
          <p:txBody>
            <a:bodyPr anchor="ctr" rtlCol="false" tIns="50800" lIns="50800" bIns="50800" rIns="50800"/>
            <a:lstStyle/>
            <a:p>
              <a:pPr algn="ctr">
                <a:lnSpc>
                  <a:spcPts val="2659"/>
                </a:lnSpc>
              </a:pPr>
            </a:p>
          </p:txBody>
        </p:sp>
      </p:grpSp>
      <p:sp>
        <p:nvSpPr>
          <p:cNvPr name="TextBox 32" id="32"/>
          <p:cNvSpPr txBox="true"/>
          <p:nvPr/>
        </p:nvSpPr>
        <p:spPr>
          <a:xfrm rot="0">
            <a:off x="1715315" y="8040180"/>
            <a:ext cx="15366320" cy="1410385"/>
          </a:xfrm>
          <a:prstGeom prst="rect">
            <a:avLst/>
          </a:prstGeom>
        </p:spPr>
        <p:txBody>
          <a:bodyPr anchor="t" rtlCol="false" tIns="0" lIns="0" bIns="0" rIns="0">
            <a:spAutoFit/>
          </a:bodyPr>
          <a:lstStyle/>
          <a:p>
            <a:pPr algn="just">
              <a:lnSpc>
                <a:spcPts val="3761"/>
              </a:lnSpc>
            </a:pPr>
            <a:r>
              <a:rPr lang="en-US" sz="3134" b="true">
                <a:solidFill>
                  <a:srgbClr val="E7E5F2"/>
                </a:solidFill>
                <a:latin typeface="Montserrat Medium"/>
                <a:ea typeface="Montserrat Medium"/>
                <a:cs typeface="Montserrat Medium"/>
                <a:sym typeface="Montserrat Medium"/>
              </a:rPr>
              <a:t>Dalam hal tingkat pendidikan masih terdapat hasil nilai yang sama, maka untuk menentukan peringkat seleksi tambaha</a:t>
            </a:r>
            <a:r>
              <a:rPr lang="en-US" b="true" sz="3134">
                <a:solidFill>
                  <a:srgbClr val="E7E5F2"/>
                </a:solidFill>
                <a:latin typeface="Montserrat Medium"/>
                <a:ea typeface="Montserrat Medium"/>
                <a:cs typeface="Montserrat Medium"/>
                <a:sym typeface="Montserrat Medium"/>
              </a:rPr>
              <a:t>n bakal Calon Lurah Antar Waktu ditentukan berdasarkan usia</a:t>
            </a:r>
          </a:p>
        </p:txBody>
      </p:sp>
      <p:grpSp>
        <p:nvGrpSpPr>
          <p:cNvPr name="Group 33" id="33"/>
          <p:cNvGrpSpPr/>
          <p:nvPr/>
        </p:nvGrpSpPr>
        <p:grpSpPr>
          <a:xfrm rot="0">
            <a:off x="497024" y="8211972"/>
            <a:ext cx="1028700" cy="1028700"/>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E5F2"/>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6" id="36"/>
          <p:cNvSpPr txBox="true"/>
          <p:nvPr/>
        </p:nvSpPr>
        <p:spPr>
          <a:xfrm rot="0">
            <a:off x="596355" y="8281167"/>
            <a:ext cx="787403" cy="823635"/>
          </a:xfrm>
          <a:prstGeom prst="rect">
            <a:avLst/>
          </a:prstGeom>
        </p:spPr>
        <p:txBody>
          <a:bodyPr anchor="t" rtlCol="false" tIns="0" lIns="0" bIns="0" rIns="0">
            <a:spAutoFit/>
          </a:bodyPr>
          <a:lstStyle/>
          <a:p>
            <a:pPr algn="ctr">
              <a:lnSpc>
                <a:spcPts val="5338"/>
              </a:lnSpc>
            </a:pPr>
            <a:r>
              <a:rPr lang="en-US" sz="4853" b="true">
                <a:solidFill>
                  <a:srgbClr val="0E2C52"/>
                </a:solidFill>
                <a:latin typeface="Cooper Hewitt Bold"/>
                <a:ea typeface="Cooper Hewitt Bold"/>
                <a:cs typeface="Cooper Hewitt Bold"/>
                <a:sym typeface="Cooper Hewitt Bold"/>
              </a:rPr>
              <a:t>3</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7371660" y="-8346644"/>
            <a:ext cx="962787" cy="17998623"/>
            <a:chOff x="0" y="0"/>
            <a:chExt cx="623587" cy="11657517"/>
          </a:xfrm>
        </p:grpSpPr>
        <p:sp>
          <p:nvSpPr>
            <p:cNvPr name="Freeform 3" id="3"/>
            <p:cNvSpPr/>
            <p:nvPr/>
          </p:nvSpPr>
          <p:spPr>
            <a:xfrm flipH="false" flipV="false" rot="0">
              <a:off x="0" y="0"/>
              <a:ext cx="623587" cy="11657517"/>
            </a:xfrm>
            <a:custGeom>
              <a:avLst/>
              <a:gdLst/>
              <a:ahLst/>
              <a:cxnLst/>
              <a:rect r="r" b="b" t="t" l="l"/>
              <a:pathLst>
                <a:path h="11657517" w="623587">
                  <a:moveTo>
                    <a:pt x="207975" y="11638449"/>
                  </a:moveTo>
                  <a:cubicBezTo>
                    <a:pt x="239944" y="11649962"/>
                    <a:pt x="276290" y="11657517"/>
                    <a:pt x="311961" y="11657517"/>
                  </a:cubicBezTo>
                  <a:cubicBezTo>
                    <a:pt x="347634" y="11657517"/>
                    <a:pt x="381960" y="11651040"/>
                    <a:pt x="413593" y="11639527"/>
                  </a:cubicBezTo>
                  <a:cubicBezTo>
                    <a:pt x="414267" y="11639167"/>
                    <a:pt x="414940" y="11639167"/>
                    <a:pt x="415612" y="11638807"/>
                  </a:cubicBezTo>
                  <a:cubicBezTo>
                    <a:pt x="534407" y="11592752"/>
                    <a:pt x="621904" y="11471139"/>
                    <a:pt x="623587" y="11088124"/>
                  </a:cubicBezTo>
                  <a:lnTo>
                    <a:pt x="623587" y="0"/>
                  </a:lnTo>
                  <a:lnTo>
                    <a:pt x="0" y="0"/>
                  </a:lnTo>
                  <a:lnTo>
                    <a:pt x="0" y="11079895"/>
                  </a:lnTo>
                  <a:cubicBezTo>
                    <a:pt x="1683" y="11471857"/>
                    <a:pt x="87834" y="11593472"/>
                    <a:pt x="207975" y="11638449"/>
                  </a:cubicBezTo>
                  <a:close/>
                </a:path>
              </a:pathLst>
            </a:custGeom>
            <a:solidFill>
              <a:srgbClr val="E55604"/>
            </a:solidFill>
          </p:spPr>
        </p:sp>
        <p:sp>
          <p:nvSpPr>
            <p:cNvPr name="TextBox 4" id="4"/>
            <p:cNvSpPr txBox="true"/>
            <p:nvPr/>
          </p:nvSpPr>
          <p:spPr>
            <a:xfrm>
              <a:off x="0" y="-38100"/>
              <a:ext cx="623587" cy="11568617"/>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0">
            <a:off x="-476298" y="218899"/>
            <a:ext cx="17942686" cy="915162"/>
          </a:xfrm>
          <a:prstGeom prst="rect">
            <a:avLst/>
          </a:prstGeom>
        </p:spPr>
        <p:txBody>
          <a:bodyPr anchor="t" rtlCol="false" tIns="0" lIns="0" bIns="0" rIns="0">
            <a:spAutoFit/>
          </a:bodyPr>
          <a:lstStyle/>
          <a:p>
            <a:pPr algn="ctr">
              <a:lnSpc>
                <a:spcPts val="6864"/>
              </a:lnSpc>
            </a:pPr>
            <a:r>
              <a:rPr lang="en-US" b="true" sz="6600">
                <a:solidFill>
                  <a:srgbClr val="FFFFFF"/>
                </a:solidFill>
                <a:latin typeface="Asap Condensed Bold"/>
                <a:ea typeface="Asap Condensed Bold"/>
                <a:cs typeface="Asap Condensed Bold"/>
                <a:sym typeface="Asap Condensed Bold"/>
              </a:rPr>
              <a:t>PENETAPAN PESERTA MUSYAWARAH KALURAHAN</a:t>
            </a:r>
          </a:p>
        </p:txBody>
      </p:sp>
      <p:sp>
        <p:nvSpPr>
          <p:cNvPr name="TextBox 6" id="6"/>
          <p:cNvSpPr txBox="true"/>
          <p:nvPr/>
        </p:nvSpPr>
        <p:spPr>
          <a:xfrm rot="0">
            <a:off x="-171450" y="1297471"/>
            <a:ext cx="18288000" cy="7299960"/>
          </a:xfrm>
          <a:prstGeom prst="rect">
            <a:avLst/>
          </a:prstGeom>
        </p:spPr>
        <p:txBody>
          <a:bodyPr anchor="t" rtlCol="false" tIns="0" lIns="0" bIns="0" rIns="0">
            <a:spAutoFit/>
          </a:bodyPr>
          <a:lstStyle/>
          <a:p>
            <a:pPr algn="just" marL="647700" indent="-323850" lvl="1">
              <a:lnSpc>
                <a:spcPts val="3870"/>
              </a:lnSpc>
              <a:buAutoNum type="arabicPeriod" startAt="1"/>
            </a:pPr>
            <a:r>
              <a:rPr lang="en-US" sz="3000">
                <a:solidFill>
                  <a:srgbClr val="000000"/>
                </a:solidFill>
                <a:latin typeface="Poppins"/>
                <a:ea typeface="Poppins"/>
                <a:cs typeface="Poppins"/>
                <a:sym typeface="Poppins"/>
              </a:rPr>
              <a:t>Pemilihan Lurah Antar Waktu dilaksanakan diawali dengan Musyawarah Padukuhan</a:t>
            </a:r>
          </a:p>
          <a:p>
            <a:pPr algn="just" marL="647700" indent="-323850" lvl="1">
              <a:lnSpc>
                <a:spcPts val="3870"/>
              </a:lnSpc>
              <a:buAutoNum type="arabicPeriod" startAt="1"/>
            </a:pPr>
            <a:r>
              <a:rPr lang="en-US" sz="3000">
                <a:solidFill>
                  <a:srgbClr val="000000"/>
                </a:solidFill>
                <a:latin typeface="Poppins"/>
                <a:ea typeface="Poppins"/>
                <a:cs typeface="Poppins"/>
                <a:sym typeface="Poppins"/>
              </a:rPr>
              <a:t>Musyawarah Padukuhan dipimpin oleh Dukuh setempat yang teknis pelaksanaan pemilihannya dilakukan oleh Panitia Pemilihan.</a:t>
            </a:r>
          </a:p>
          <a:p>
            <a:pPr algn="just" marL="647700" indent="-323850" lvl="1">
              <a:lnSpc>
                <a:spcPts val="3870"/>
              </a:lnSpc>
              <a:buAutoNum type="arabicPeriod" startAt="1"/>
            </a:pPr>
            <a:r>
              <a:rPr lang="en-US" sz="3000">
                <a:solidFill>
                  <a:srgbClr val="000000"/>
                </a:solidFill>
                <a:latin typeface="Poppins"/>
                <a:ea typeface="Poppins"/>
                <a:cs typeface="Poppins"/>
                <a:sym typeface="Poppins"/>
              </a:rPr>
              <a:t>Musyawarah Padukuhan dilaksanakan 1 (satu) hari sebelum pelaksanaan Musyawarah Kalurahan.</a:t>
            </a:r>
          </a:p>
          <a:p>
            <a:pPr algn="just" marL="647700" indent="-323850" lvl="1">
              <a:lnSpc>
                <a:spcPts val="3870"/>
              </a:lnSpc>
              <a:buAutoNum type="arabicPeriod" startAt="1"/>
            </a:pPr>
            <a:r>
              <a:rPr lang="en-US" sz="3000">
                <a:solidFill>
                  <a:srgbClr val="000000"/>
                </a:solidFill>
                <a:latin typeface="Poppins"/>
                <a:ea typeface="Poppins"/>
                <a:cs typeface="Poppins"/>
                <a:sym typeface="Poppins"/>
              </a:rPr>
              <a:t>Musyawarah Padukuhan menetapkan perwakilan unsur masyarakat paling banyak 5 (lima) orang untuk dapat mengikuti musyawarah kalurahan tentang pemilihan Lurah antar Waktu.</a:t>
            </a:r>
          </a:p>
          <a:p>
            <a:pPr algn="just" marL="647700" indent="-323850" lvl="1">
              <a:lnSpc>
                <a:spcPts val="3870"/>
              </a:lnSpc>
              <a:buAutoNum type="arabicPeriod" startAt="1"/>
            </a:pPr>
            <a:r>
              <a:rPr lang="en-US" sz="3000">
                <a:solidFill>
                  <a:srgbClr val="000000"/>
                </a:solidFill>
                <a:latin typeface="Poppins"/>
                <a:ea typeface="Poppins"/>
                <a:cs typeface="Poppins"/>
                <a:sym typeface="Poppins"/>
              </a:rPr>
              <a:t>Unsur masyarakat sebagaimana dimaksud antara lain : Tokoh adat; Tokoh agama; Tokoh masyarakat;  Tokoh pendidikan;  Perwakilan kelompok tani;  Perwakilan kelompok perajin;  Perwakilan kelompok perempuan;  Perwakilan kelompok pemerhati dan perlindungan anak; Perwakilan kelompok masyarakat miskin dan/atau Unsur masyarakat lain sesuai dengan kondisi sosial budaya masyarakat setempat.</a:t>
            </a:r>
          </a:p>
          <a:p>
            <a:pPr algn="just" marL="647700" indent="-323850" lvl="1">
              <a:lnSpc>
                <a:spcPts val="3870"/>
              </a:lnSpc>
              <a:buAutoNum type="arabicPeriod" startAt="1"/>
            </a:pPr>
            <a:r>
              <a:rPr lang="en-US" sz="3000">
                <a:solidFill>
                  <a:srgbClr val="000000"/>
                </a:solidFill>
                <a:latin typeface="Poppins"/>
                <a:ea typeface="Poppins"/>
                <a:cs typeface="Poppins"/>
                <a:sym typeface="Poppins"/>
              </a:rPr>
              <a:t>Hasil keputusan Musyawarah Padukuhan dituangkan dalam Berita Acara. </a:t>
            </a:r>
          </a:p>
          <a:p>
            <a:pPr algn="just" marL="647700" indent="-323850" lvl="1">
              <a:lnSpc>
                <a:spcPts val="3870"/>
              </a:lnSpc>
              <a:buAutoNum type="arabicPeriod" startAt="1"/>
            </a:pPr>
            <a:r>
              <a:rPr lang="en-US" sz="3000">
                <a:solidFill>
                  <a:srgbClr val="000000"/>
                </a:solidFill>
                <a:latin typeface="Poppins"/>
                <a:ea typeface="Poppins"/>
                <a:cs typeface="Poppins"/>
                <a:sym typeface="Poppins"/>
              </a:rPr>
              <a:t>Mekanisme pelaksanaan Musyawarah Padukuhan diatur dalam tata tertib musyawarah Padukuhan.</a:t>
            </a:r>
          </a:p>
        </p:txBody>
      </p:sp>
      <p:grpSp>
        <p:nvGrpSpPr>
          <p:cNvPr name="Group 7" id="7"/>
          <p:cNvGrpSpPr/>
          <p:nvPr/>
        </p:nvGrpSpPr>
        <p:grpSpPr>
          <a:xfrm rot="-5400000">
            <a:off x="1520246" y="7501569"/>
            <a:ext cx="1048598" cy="4089091"/>
            <a:chOff x="0" y="0"/>
            <a:chExt cx="720410" cy="2809296"/>
          </a:xfrm>
        </p:grpSpPr>
        <p:sp>
          <p:nvSpPr>
            <p:cNvPr name="Freeform 8" id="8"/>
            <p:cNvSpPr/>
            <p:nvPr/>
          </p:nvSpPr>
          <p:spPr>
            <a:xfrm flipH="false" flipV="false" rot="0">
              <a:off x="0" y="0"/>
              <a:ext cx="720410" cy="2809296"/>
            </a:xfrm>
            <a:custGeom>
              <a:avLst/>
              <a:gdLst/>
              <a:ahLst/>
              <a:cxnLst/>
              <a:rect r="r" b="b" t="t" l="l"/>
              <a:pathLst>
                <a:path h="2809296" w="720410">
                  <a:moveTo>
                    <a:pt x="240266" y="2790227"/>
                  </a:moveTo>
                  <a:cubicBezTo>
                    <a:pt x="277200" y="2801740"/>
                    <a:pt x="319189" y="2809296"/>
                    <a:pt x="360399" y="2809296"/>
                  </a:cubicBezTo>
                  <a:cubicBezTo>
                    <a:pt x="401611" y="2809296"/>
                    <a:pt x="441266" y="2802819"/>
                    <a:pt x="477811" y="2791305"/>
                  </a:cubicBezTo>
                  <a:cubicBezTo>
                    <a:pt x="478589" y="2790945"/>
                    <a:pt x="479366" y="2790945"/>
                    <a:pt x="480144" y="2790586"/>
                  </a:cubicBezTo>
                  <a:cubicBezTo>
                    <a:pt x="617383" y="2744531"/>
                    <a:pt x="718466" y="2622917"/>
                    <a:pt x="720410" y="2436446"/>
                  </a:cubicBezTo>
                  <a:lnTo>
                    <a:pt x="720410" y="0"/>
                  </a:lnTo>
                  <a:lnTo>
                    <a:pt x="0" y="0"/>
                  </a:lnTo>
                  <a:lnTo>
                    <a:pt x="0" y="2434638"/>
                  </a:lnTo>
                  <a:cubicBezTo>
                    <a:pt x="1944" y="2623636"/>
                    <a:pt x="101472" y="2745251"/>
                    <a:pt x="240266" y="2790227"/>
                  </a:cubicBezTo>
                  <a:close/>
                </a:path>
              </a:pathLst>
            </a:custGeom>
            <a:solidFill>
              <a:srgbClr val="B4B4B3"/>
            </a:solidFill>
          </p:spPr>
        </p:sp>
        <p:sp>
          <p:nvSpPr>
            <p:cNvPr name="TextBox 9" id="9"/>
            <p:cNvSpPr txBox="true"/>
            <p:nvPr/>
          </p:nvSpPr>
          <p:spPr>
            <a:xfrm>
              <a:off x="0" y="-38100"/>
              <a:ext cx="720410" cy="2720396"/>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5400000">
            <a:off x="2201265" y="6548447"/>
            <a:ext cx="1076094" cy="6948683"/>
            <a:chOff x="0" y="0"/>
            <a:chExt cx="739301" cy="4773898"/>
          </a:xfrm>
        </p:grpSpPr>
        <p:sp>
          <p:nvSpPr>
            <p:cNvPr name="Freeform 11" id="11"/>
            <p:cNvSpPr/>
            <p:nvPr/>
          </p:nvSpPr>
          <p:spPr>
            <a:xfrm flipH="false" flipV="false" rot="0">
              <a:off x="0" y="0"/>
              <a:ext cx="739301" cy="4773898"/>
            </a:xfrm>
            <a:custGeom>
              <a:avLst/>
              <a:gdLst/>
              <a:ahLst/>
              <a:cxnLst/>
              <a:rect r="r" b="b" t="t" l="l"/>
              <a:pathLst>
                <a:path h="4773898" w="739301">
                  <a:moveTo>
                    <a:pt x="246567" y="4754829"/>
                  </a:moveTo>
                  <a:cubicBezTo>
                    <a:pt x="284469" y="4766343"/>
                    <a:pt x="327558" y="4773898"/>
                    <a:pt x="369849" y="4773898"/>
                  </a:cubicBezTo>
                  <a:cubicBezTo>
                    <a:pt x="412142" y="4773898"/>
                    <a:pt x="452837" y="4767421"/>
                    <a:pt x="490340" y="4755907"/>
                  </a:cubicBezTo>
                  <a:cubicBezTo>
                    <a:pt x="491139" y="4755548"/>
                    <a:pt x="491936" y="4755548"/>
                    <a:pt x="492734" y="4755188"/>
                  </a:cubicBezTo>
                  <a:cubicBezTo>
                    <a:pt x="633572" y="4709133"/>
                    <a:pt x="737306" y="4587519"/>
                    <a:pt x="739301" y="4357409"/>
                  </a:cubicBezTo>
                  <a:lnTo>
                    <a:pt x="739301" y="0"/>
                  </a:lnTo>
                  <a:lnTo>
                    <a:pt x="0" y="0"/>
                  </a:lnTo>
                  <a:lnTo>
                    <a:pt x="0" y="4354175"/>
                  </a:lnTo>
                  <a:cubicBezTo>
                    <a:pt x="1995" y="4588238"/>
                    <a:pt x="104132" y="4709853"/>
                    <a:pt x="246567" y="4754829"/>
                  </a:cubicBezTo>
                  <a:close/>
                </a:path>
              </a:pathLst>
            </a:custGeom>
            <a:solidFill>
              <a:srgbClr val="E55604"/>
            </a:solidFill>
          </p:spPr>
        </p:sp>
        <p:sp>
          <p:nvSpPr>
            <p:cNvPr name="TextBox 12" id="12"/>
            <p:cNvSpPr txBox="true"/>
            <p:nvPr/>
          </p:nvSpPr>
          <p:spPr>
            <a:xfrm>
              <a:off x="0" y="-38100"/>
              <a:ext cx="739301" cy="4684998"/>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true" rot="0">
            <a:off x="8114921" y="8998966"/>
            <a:ext cx="2058158" cy="1429350"/>
          </a:xfrm>
          <a:custGeom>
            <a:avLst/>
            <a:gdLst/>
            <a:ahLst/>
            <a:cxnLst/>
            <a:rect r="r" b="b" t="t" l="l"/>
            <a:pathLst>
              <a:path h="1429350" w="2058158">
                <a:moveTo>
                  <a:pt x="0" y="1429350"/>
                </a:moveTo>
                <a:lnTo>
                  <a:pt x="2058158" y="1429350"/>
                </a:lnTo>
                <a:lnTo>
                  <a:pt x="2058158" y="0"/>
                </a:lnTo>
                <a:lnTo>
                  <a:pt x="0" y="0"/>
                </a:lnTo>
                <a:lnTo>
                  <a:pt x="0" y="142935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0">
            <a:off x="13590262" y="9554515"/>
            <a:ext cx="2830221" cy="468273"/>
          </a:xfrm>
          <a:custGeom>
            <a:avLst/>
            <a:gdLst/>
            <a:ahLst/>
            <a:cxnLst/>
            <a:rect r="r" b="b" t="t" l="l"/>
            <a:pathLst>
              <a:path h="468273" w="2830221">
                <a:moveTo>
                  <a:pt x="0" y="0"/>
                </a:moveTo>
                <a:lnTo>
                  <a:pt x="2830221" y="0"/>
                </a:lnTo>
                <a:lnTo>
                  <a:pt x="2830221" y="468273"/>
                </a:lnTo>
                <a:lnTo>
                  <a:pt x="0" y="46827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21066" y="139458"/>
            <a:ext cx="14244351" cy="1984380"/>
          </a:xfrm>
          <a:prstGeom prst="rect">
            <a:avLst/>
          </a:prstGeom>
        </p:spPr>
        <p:txBody>
          <a:bodyPr anchor="t" rtlCol="false" tIns="0" lIns="0" bIns="0" rIns="0">
            <a:spAutoFit/>
          </a:bodyPr>
          <a:lstStyle/>
          <a:p>
            <a:pPr algn="ctr">
              <a:lnSpc>
                <a:spcPts val="7700"/>
              </a:lnSpc>
            </a:pPr>
            <a:r>
              <a:rPr lang="en-US" sz="7000">
                <a:solidFill>
                  <a:srgbClr val="1B2432"/>
                </a:solidFill>
                <a:latin typeface="Bernoru"/>
                <a:ea typeface="Bernoru"/>
                <a:cs typeface="Bernoru"/>
                <a:sym typeface="Bernoru"/>
              </a:rPr>
              <a:t>PENYELENGGARAAN MUSYAWARAH KALURAHAN</a:t>
            </a:r>
          </a:p>
        </p:txBody>
      </p:sp>
      <p:sp>
        <p:nvSpPr>
          <p:cNvPr name="Freeform 3" id="3"/>
          <p:cNvSpPr/>
          <p:nvPr/>
        </p:nvSpPr>
        <p:spPr>
          <a:xfrm flipH="false" flipV="false" rot="0">
            <a:off x="8503267" y="2438163"/>
            <a:ext cx="2019544" cy="411253"/>
          </a:xfrm>
          <a:custGeom>
            <a:avLst/>
            <a:gdLst/>
            <a:ahLst/>
            <a:cxnLst/>
            <a:rect r="r" b="b" t="t" l="l"/>
            <a:pathLst>
              <a:path h="411253" w="2019544">
                <a:moveTo>
                  <a:pt x="0" y="0"/>
                </a:moveTo>
                <a:lnTo>
                  <a:pt x="2019544" y="0"/>
                </a:lnTo>
                <a:lnTo>
                  <a:pt x="2019544" y="411253"/>
                </a:lnTo>
                <a:lnTo>
                  <a:pt x="0" y="411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140076" y="8689220"/>
            <a:ext cx="13063339" cy="2541230"/>
            <a:chOff x="0" y="0"/>
            <a:chExt cx="3747157" cy="728940"/>
          </a:xfrm>
        </p:grpSpPr>
        <p:sp>
          <p:nvSpPr>
            <p:cNvPr name="Freeform 5" id="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6" id="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559624" y="9467706"/>
            <a:ext cx="13063339" cy="2541230"/>
            <a:chOff x="0" y="0"/>
            <a:chExt cx="3747157" cy="728940"/>
          </a:xfrm>
        </p:grpSpPr>
        <p:sp>
          <p:nvSpPr>
            <p:cNvPr name="Freeform 8" id="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9" id="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9423128" y="9866808"/>
            <a:ext cx="13063339" cy="2541230"/>
            <a:chOff x="0" y="0"/>
            <a:chExt cx="3747157" cy="728940"/>
          </a:xfrm>
        </p:grpSpPr>
        <p:sp>
          <p:nvSpPr>
            <p:cNvPr name="Freeform 11" id="11"/>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000000">
                <a:alpha val="0"/>
              </a:srgbClr>
            </a:solidFill>
            <a:ln w="95250" cap="rnd">
              <a:solidFill>
                <a:srgbClr val="FFFFFF"/>
              </a:solidFill>
              <a:prstDash val="solid"/>
              <a:round/>
            </a:ln>
          </p:spPr>
        </p:sp>
        <p:sp>
          <p:nvSpPr>
            <p:cNvPr name="TextBox 12" id="12"/>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0162689" y="9142485"/>
            <a:ext cx="2019544" cy="411253"/>
          </a:xfrm>
          <a:custGeom>
            <a:avLst/>
            <a:gdLst/>
            <a:ahLst/>
            <a:cxnLst/>
            <a:rect r="r" b="b" t="t" l="l"/>
            <a:pathLst>
              <a:path h="411253" w="2019544">
                <a:moveTo>
                  <a:pt x="0" y="0"/>
                </a:moveTo>
                <a:lnTo>
                  <a:pt x="2019544" y="0"/>
                </a:lnTo>
                <a:lnTo>
                  <a:pt x="2019544" y="411253"/>
                </a:lnTo>
                <a:lnTo>
                  <a:pt x="0" y="411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4340750" y="-1943608"/>
            <a:ext cx="13063339" cy="2541230"/>
            <a:chOff x="0" y="0"/>
            <a:chExt cx="3747157" cy="728940"/>
          </a:xfrm>
        </p:grpSpPr>
        <p:sp>
          <p:nvSpPr>
            <p:cNvPr name="Freeform 15" id="1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6" id="1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234025" y="9553738"/>
            <a:ext cx="13063339" cy="2541230"/>
            <a:chOff x="0" y="0"/>
            <a:chExt cx="3747157" cy="728940"/>
          </a:xfrm>
        </p:grpSpPr>
        <p:sp>
          <p:nvSpPr>
            <p:cNvPr name="Freeform 18" id="1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9" id="1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821066" y="3163741"/>
            <a:ext cx="16110201" cy="4902200"/>
          </a:xfrm>
          <a:prstGeom prst="rect">
            <a:avLst/>
          </a:prstGeom>
        </p:spPr>
        <p:txBody>
          <a:bodyPr anchor="t" rtlCol="false" tIns="0" lIns="0" bIns="0" rIns="0">
            <a:spAutoFit/>
          </a:bodyPr>
          <a:lstStyle/>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Musyawarah Kalurahan Pemilihan Lurah Antar Waktu dimulai pada jam yang ditentukan panitia;</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Mekanisme pelaksanaan Musyawarah Kalurahan diatur lebih lanjut dalam tata tertib musyawarah Kalurahan.</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Penyelenggaraan Musyawarah Kalurahan Pemilihan Lurah Antar Waktu dipimpin oleh Ketua Bamuskal.</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apabila ketua Bamuskal tidak dapat memimpin Musyawarah dengan alasan yang jelas maka penyelenggaraan Musyawarah Kalurahan Pemilihan Lurah Antar Waktu dipimpin oleh Wakil Ketua Bamuskal.</a:t>
            </a:r>
          </a:p>
        </p:txBody>
      </p:sp>
      <p:grpSp>
        <p:nvGrpSpPr>
          <p:cNvPr name="Group 21" id="21"/>
          <p:cNvGrpSpPr/>
          <p:nvPr/>
        </p:nvGrpSpPr>
        <p:grpSpPr>
          <a:xfrm rot="0">
            <a:off x="12517479" y="-2371087"/>
            <a:ext cx="15322392" cy="2752087"/>
            <a:chOff x="0" y="0"/>
            <a:chExt cx="3747157" cy="673035"/>
          </a:xfrm>
        </p:grpSpPr>
        <p:sp>
          <p:nvSpPr>
            <p:cNvPr name="Freeform 22" id="22"/>
            <p:cNvSpPr/>
            <p:nvPr/>
          </p:nvSpPr>
          <p:spPr>
            <a:xfrm flipH="false" flipV="false" rot="0">
              <a:off x="7820" y="0"/>
              <a:ext cx="3731516" cy="673035"/>
            </a:xfrm>
            <a:custGeom>
              <a:avLst/>
              <a:gdLst/>
              <a:ahLst/>
              <a:cxnLst/>
              <a:rect r="r" b="b" t="t" l="l"/>
              <a:pathLst>
                <a:path h="673035" w="3731516">
                  <a:moveTo>
                    <a:pt x="3500768" y="0"/>
                  </a:moveTo>
                  <a:lnTo>
                    <a:pt x="27549" y="0"/>
                  </a:lnTo>
                  <a:cubicBezTo>
                    <a:pt x="19237" y="0"/>
                    <a:pt x="11416" y="3934"/>
                    <a:pt x="6461" y="10606"/>
                  </a:cubicBezTo>
                  <a:cubicBezTo>
                    <a:pt x="1506" y="17279"/>
                    <a:pt x="0" y="25903"/>
                    <a:pt x="2403" y="33859"/>
                  </a:cubicBezTo>
                  <a:lnTo>
                    <a:pt x="185157" y="639176"/>
                  </a:lnTo>
                  <a:cubicBezTo>
                    <a:pt x="191227" y="659279"/>
                    <a:pt x="209749" y="673035"/>
                    <a:pt x="230749" y="673035"/>
                  </a:cubicBezTo>
                  <a:lnTo>
                    <a:pt x="3703968" y="673035"/>
                  </a:lnTo>
                  <a:cubicBezTo>
                    <a:pt x="3712280" y="673035"/>
                    <a:pt x="3720101" y="669101"/>
                    <a:pt x="3725056" y="662429"/>
                  </a:cubicBezTo>
                  <a:cubicBezTo>
                    <a:pt x="3730012" y="655756"/>
                    <a:pt x="3731516" y="647132"/>
                    <a:pt x="3729114" y="639176"/>
                  </a:cubicBezTo>
                  <a:lnTo>
                    <a:pt x="3546360" y="33859"/>
                  </a:lnTo>
                  <a:cubicBezTo>
                    <a:pt x="3540290" y="13755"/>
                    <a:pt x="3521768" y="0"/>
                    <a:pt x="3500768" y="0"/>
                  </a:cubicBezTo>
                  <a:close/>
                </a:path>
              </a:pathLst>
            </a:custGeom>
            <a:solidFill>
              <a:srgbClr val="000000">
                <a:alpha val="0"/>
              </a:srgbClr>
            </a:solidFill>
            <a:ln w="95250" cap="rnd">
              <a:solidFill>
                <a:srgbClr val="1B2432"/>
              </a:solidFill>
              <a:prstDash val="solid"/>
              <a:round/>
            </a:ln>
          </p:spPr>
        </p:sp>
        <p:sp>
          <p:nvSpPr>
            <p:cNvPr name="TextBox 23" id="23"/>
            <p:cNvSpPr txBox="true"/>
            <p:nvPr/>
          </p:nvSpPr>
          <p:spPr>
            <a:xfrm>
              <a:off x="101600" y="-38100"/>
              <a:ext cx="3543957" cy="71113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21066" y="139458"/>
            <a:ext cx="14244351" cy="1984380"/>
          </a:xfrm>
          <a:prstGeom prst="rect">
            <a:avLst/>
          </a:prstGeom>
        </p:spPr>
        <p:txBody>
          <a:bodyPr anchor="t" rtlCol="false" tIns="0" lIns="0" bIns="0" rIns="0">
            <a:spAutoFit/>
          </a:bodyPr>
          <a:lstStyle/>
          <a:p>
            <a:pPr algn="ctr">
              <a:lnSpc>
                <a:spcPts val="7700"/>
              </a:lnSpc>
            </a:pPr>
            <a:r>
              <a:rPr lang="en-US" sz="7000">
                <a:solidFill>
                  <a:srgbClr val="1B2432"/>
                </a:solidFill>
                <a:latin typeface="Bernoru"/>
                <a:ea typeface="Bernoru"/>
                <a:cs typeface="Bernoru"/>
                <a:sym typeface="Bernoru"/>
              </a:rPr>
              <a:t>SUSUNAN ACARA MUSYAWARAH KALURAHAN</a:t>
            </a:r>
          </a:p>
        </p:txBody>
      </p:sp>
      <p:sp>
        <p:nvSpPr>
          <p:cNvPr name="Freeform 3" id="3"/>
          <p:cNvSpPr/>
          <p:nvPr/>
        </p:nvSpPr>
        <p:spPr>
          <a:xfrm flipH="false" flipV="false" rot="0">
            <a:off x="8503267" y="2438163"/>
            <a:ext cx="2019544" cy="411253"/>
          </a:xfrm>
          <a:custGeom>
            <a:avLst/>
            <a:gdLst/>
            <a:ahLst/>
            <a:cxnLst/>
            <a:rect r="r" b="b" t="t" l="l"/>
            <a:pathLst>
              <a:path h="411253" w="2019544">
                <a:moveTo>
                  <a:pt x="0" y="0"/>
                </a:moveTo>
                <a:lnTo>
                  <a:pt x="2019544" y="0"/>
                </a:lnTo>
                <a:lnTo>
                  <a:pt x="2019544" y="411253"/>
                </a:lnTo>
                <a:lnTo>
                  <a:pt x="0" y="411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8140076" y="8689220"/>
            <a:ext cx="13063339" cy="2541230"/>
            <a:chOff x="0" y="0"/>
            <a:chExt cx="3747157" cy="728940"/>
          </a:xfrm>
        </p:grpSpPr>
        <p:sp>
          <p:nvSpPr>
            <p:cNvPr name="Freeform 5" id="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6" id="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559624" y="9467706"/>
            <a:ext cx="13063339" cy="2541230"/>
            <a:chOff x="0" y="0"/>
            <a:chExt cx="3747157" cy="728940"/>
          </a:xfrm>
        </p:grpSpPr>
        <p:sp>
          <p:nvSpPr>
            <p:cNvPr name="Freeform 8" id="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9" id="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9423128" y="9866808"/>
            <a:ext cx="13063339" cy="2541230"/>
            <a:chOff x="0" y="0"/>
            <a:chExt cx="3747157" cy="728940"/>
          </a:xfrm>
        </p:grpSpPr>
        <p:sp>
          <p:nvSpPr>
            <p:cNvPr name="Freeform 11" id="11"/>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000000">
                <a:alpha val="0"/>
              </a:srgbClr>
            </a:solidFill>
            <a:ln w="95250" cap="rnd">
              <a:solidFill>
                <a:srgbClr val="FFFFFF"/>
              </a:solidFill>
              <a:prstDash val="solid"/>
              <a:round/>
            </a:ln>
          </p:spPr>
        </p:sp>
        <p:sp>
          <p:nvSpPr>
            <p:cNvPr name="TextBox 12" id="12"/>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0162689" y="9142485"/>
            <a:ext cx="2019544" cy="411253"/>
          </a:xfrm>
          <a:custGeom>
            <a:avLst/>
            <a:gdLst/>
            <a:ahLst/>
            <a:cxnLst/>
            <a:rect r="r" b="b" t="t" l="l"/>
            <a:pathLst>
              <a:path h="411253" w="2019544">
                <a:moveTo>
                  <a:pt x="0" y="0"/>
                </a:moveTo>
                <a:lnTo>
                  <a:pt x="2019544" y="0"/>
                </a:lnTo>
                <a:lnTo>
                  <a:pt x="2019544" y="411253"/>
                </a:lnTo>
                <a:lnTo>
                  <a:pt x="0" y="411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14340750" y="-1943608"/>
            <a:ext cx="13063339" cy="2541230"/>
            <a:chOff x="0" y="0"/>
            <a:chExt cx="3747157" cy="728940"/>
          </a:xfrm>
        </p:grpSpPr>
        <p:sp>
          <p:nvSpPr>
            <p:cNvPr name="Freeform 15" id="1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6" id="1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3234025" y="9553738"/>
            <a:ext cx="13063339" cy="2541230"/>
            <a:chOff x="0" y="0"/>
            <a:chExt cx="3747157" cy="728940"/>
          </a:xfrm>
        </p:grpSpPr>
        <p:sp>
          <p:nvSpPr>
            <p:cNvPr name="Freeform 18" id="1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9" id="1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TextBox 20" id="20"/>
          <p:cNvSpPr txBox="true"/>
          <p:nvPr/>
        </p:nvSpPr>
        <p:spPr>
          <a:xfrm rot="0">
            <a:off x="821066" y="2659136"/>
            <a:ext cx="16110201" cy="6359525"/>
          </a:xfrm>
          <a:prstGeom prst="rect">
            <a:avLst/>
          </a:prstGeom>
        </p:spPr>
        <p:txBody>
          <a:bodyPr anchor="t" rtlCol="false" tIns="0" lIns="0" bIns="0" rIns="0">
            <a:spAutoFit/>
          </a:bodyPr>
          <a:lstStyle/>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Pembukaan;</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Menyanyikan lagu kebangsaan Indonesia Raya</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Laporan Ketua Panitia Pemilihan lurah antar waktu;</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a:t>
            </a:r>
            <a:r>
              <a:rPr lang="en-US" b="true" sz="3499">
                <a:solidFill>
                  <a:srgbClr val="1B2432"/>
                </a:solidFill>
                <a:latin typeface="Poppins Medium"/>
                <a:ea typeface="Poppins Medium"/>
                <a:cs typeface="Poppins Medium"/>
                <a:sym typeface="Poppins Medium"/>
              </a:rPr>
              <a:t>engesahan dan penetapan bakal calon lurah antar waktu menjadi calon lurah antar waktu yang berhak di pilih;</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Penyampaian Program Kerja masing-masing Calon Lurah Antar Waktu;</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Pembahasan dan pengesahan rancangan Tata Tertib Musyawarah Kalurahan;</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Pelaksanaan Musyawarah Kalurahan dan Pengambilan Keputusan;</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Penandatanganan Berita Acara Hasil Musyawarah Kalurahan;</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Menyanyikan lagu “bagimu negeri’’;</a:t>
            </a:r>
          </a:p>
          <a:p>
            <a:pPr algn="just" marL="755644" indent="-377822" lvl="1">
              <a:lnSpc>
                <a:spcPts val="3849"/>
              </a:lnSpc>
              <a:buAutoNum type="arabicPeriod" startAt="1"/>
            </a:pPr>
            <a:r>
              <a:rPr lang="en-US" b="true" sz="3499">
                <a:solidFill>
                  <a:srgbClr val="1B2432"/>
                </a:solidFill>
                <a:latin typeface="Poppins Medium"/>
                <a:ea typeface="Poppins Medium"/>
                <a:cs typeface="Poppins Medium"/>
                <a:sym typeface="Poppins Medium"/>
              </a:rPr>
              <a:t>Penutup.</a:t>
            </a:r>
          </a:p>
        </p:txBody>
      </p:sp>
      <p:grpSp>
        <p:nvGrpSpPr>
          <p:cNvPr name="Group 21" id="21"/>
          <p:cNvGrpSpPr/>
          <p:nvPr/>
        </p:nvGrpSpPr>
        <p:grpSpPr>
          <a:xfrm rot="0">
            <a:off x="12517479" y="-2371087"/>
            <a:ext cx="15322392" cy="2752087"/>
            <a:chOff x="0" y="0"/>
            <a:chExt cx="3747157" cy="673035"/>
          </a:xfrm>
        </p:grpSpPr>
        <p:sp>
          <p:nvSpPr>
            <p:cNvPr name="Freeform 22" id="22"/>
            <p:cNvSpPr/>
            <p:nvPr/>
          </p:nvSpPr>
          <p:spPr>
            <a:xfrm flipH="false" flipV="false" rot="0">
              <a:off x="7820" y="0"/>
              <a:ext cx="3731516" cy="673035"/>
            </a:xfrm>
            <a:custGeom>
              <a:avLst/>
              <a:gdLst/>
              <a:ahLst/>
              <a:cxnLst/>
              <a:rect r="r" b="b" t="t" l="l"/>
              <a:pathLst>
                <a:path h="673035" w="3731516">
                  <a:moveTo>
                    <a:pt x="3500768" y="0"/>
                  </a:moveTo>
                  <a:lnTo>
                    <a:pt x="27549" y="0"/>
                  </a:lnTo>
                  <a:cubicBezTo>
                    <a:pt x="19237" y="0"/>
                    <a:pt x="11416" y="3934"/>
                    <a:pt x="6461" y="10606"/>
                  </a:cubicBezTo>
                  <a:cubicBezTo>
                    <a:pt x="1506" y="17279"/>
                    <a:pt x="0" y="25903"/>
                    <a:pt x="2403" y="33859"/>
                  </a:cubicBezTo>
                  <a:lnTo>
                    <a:pt x="185157" y="639176"/>
                  </a:lnTo>
                  <a:cubicBezTo>
                    <a:pt x="191227" y="659279"/>
                    <a:pt x="209749" y="673035"/>
                    <a:pt x="230749" y="673035"/>
                  </a:cubicBezTo>
                  <a:lnTo>
                    <a:pt x="3703968" y="673035"/>
                  </a:lnTo>
                  <a:cubicBezTo>
                    <a:pt x="3712280" y="673035"/>
                    <a:pt x="3720101" y="669101"/>
                    <a:pt x="3725056" y="662429"/>
                  </a:cubicBezTo>
                  <a:cubicBezTo>
                    <a:pt x="3730012" y="655756"/>
                    <a:pt x="3731516" y="647132"/>
                    <a:pt x="3729114" y="639176"/>
                  </a:cubicBezTo>
                  <a:lnTo>
                    <a:pt x="3546360" y="33859"/>
                  </a:lnTo>
                  <a:cubicBezTo>
                    <a:pt x="3540290" y="13755"/>
                    <a:pt x="3521768" y="0"/>
                    <a:pt x="3500768" y="0"/>
                  </a:cubicBezTo>
                  <a:close/>
                </a:path>
              </a:pathLst>
            </a:custGeom>
            <a:solidFill>
              <a:srgbClr val="000000">
                <a:alpha val="0"/>
              </a:srgbClr>
            </a:solidFill>
            <a:ln w="95250" cap="rnd">
              <a:solidFill>
                <a:srgbClr val="1B2432"/>
              </a:solidFill>
              <a:prstDash val="solid"/>
              <a:round/>
            </a:ln>
          </p:spPr>
        </p:sp>
        <p:sp>
          <p:nvSpPr>
            <p:cNvPr name="TextBox 23" id="23"/>
            <p:cNvSpPr txBox="true"/>
            <p:nvPr/>
          </p:nvSpPr>
          <p:spPr>
            <a:xfrm>
              <a:off x="101600" y="-38100"/>
              <a:ext cx="3543957" cy="71113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50538" y="266467"/>
            <a:ext cx="14244351" cy="700411"/>
          </a:xfrm>
          <a:prstGeom prst="rect">
            <a:avLst/>
          </a:prstGeom>
        </p:spPr>
        <p:txBody>
          <a:bodyPr anchor="t" rtlCol="false" tIns="0" lIns="0" bIns="0" rIns="0">
            <a:spAutoFit/>
          </a:bodyPr>
          <a:lstStyle/>
          <a:p>
            <a:pPr algn="ctr">
              <a:lnSpc>
                <a:spcPts val="5390"/>
              </a:lnSpc>
            </a:pPr>
            <a:r>
              <a:rPr lang="en-US" sz="4900">
                <a:solidFill>
                  <a:srgbClr val="1B2432"/>
                </a:solidFill>
                <a:latin typeface="Bernoru"/>
                <a:ea typeface="Bernoru"/>
                <a:cs typeface="Bernoru"/>
                <a:sym typeface="Bernoru"/>
              </a:rPr>
              <a:t>MEKANISME MUSYAWARAH KALURAHAN</a:t>
            </a:r>
          </a:p>
        </p:txBody>
      </p:sp>
      <p:grpSp>
        <p:nvGrpSpPr>
          <p:cNvPr name="Group 3" id="3"/>
          <p:cNvGrpSpPr/>
          <p:nvPr/>
        </p:nvGrpSpPr>
        <p:grpSpPr>
          <a:xfrm rot="0">
            <a:off x="8140076" y="9305925"/>
            <a:ext cx="13063339" cy="2541230"/>
            <a:chOff x="0" y="0"/>
            <a:chExt cx="3747157" cy="728940"/>
          </a:xfrm>
        </p:grpSpPr>
        <p:sp>
          <p:nvSpPr>
            <p:cNvPr name="Freeform 4" id="4"/>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5" id="5"/>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2559624" y="9467706"/>
            <a:ext cx="13063339" cy="2541230"/>
            <a:chOff x="0" y="0"/>
            <a:chExt cx="3747157" cy="728940"/>
          </a:xfrm>
        </p:grpSpPr>
        <p:sp>
          <p:nvSpPr>
            <p:cNvPr name="Freeform 7" id="7"/>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8" id="8"/>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9423128" y="9866808"/>
            <a:ext cx="13063339" cy="2541230"/>
            <a:chOff x="0" y="0"/>
            <a:chExt cx="3747157" cy="728940"/>
          </a:xfrm>
        </p:grpSpPr>
        <p:sp>
          <p:nvSpPr>
            <p:cNvPr name="Freeform 10" id="10"/>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000000">
                <a:alpha val="0"/>
              </a:srgbClr>
            </a:solidFill>
            <a:ln w="95250" cap="rnd">
              <a:solidFill>
                <a:srgbClr val="FFFFFF"/>
              </a:solidFill>
              <a:prstDash val="solid"/>
              <a:round/>
            </a:ln>
          </p:spPr>
        </p:sp>
        <p:sp>
          <p:nvSpPr>
            <p:cNvPr name="TextBox 11" id="11"/>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Freeform 12" id="12"/>
          <p:cNvSpPr/>
          <p:nvPr/>
        </p:nvSpPr>
        <p:spPr>
          <a:xfrm flipH="false" flipV="false" rot="0">
            <a:off x="10162689" y="9142485"/>
            <a:ext cx="2019544" cy="411253"/>
          </a:xfrm>
          <a:custGeom>
            <a:avLst/>
            <a:gdLst/>
            <a:ahLst/>
            <a:cxnLst/>
            <a:rect r="r" b="b" t="t" l="l"/>
            <a:pathLst>
              <a:path h="411253" w="2019544">
                <a:moveTo>
                  <a:pt x="0" y="0"/>
                </a:moveTo>
                <a:lnTo>
                  <a:pt x="2019544" y="0"/>
                </a:lnTo>
                <a:lnTo>
                  <a:pt x="2019544" y="411253"/>
                </a:lnTo>
                <a:lnTo>
                  <a:pt x="0" y="411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0">
            <a:off x="14340750" y="-1943608"/>
            <a:ext cx="13063339" cy="2541230"/>
            <a:chOff x="0" y="0"/>
            <a:chExt cx="3747157" cy="728940"/>
          </a:xfrm>
        </p:grpSpPr>
        <p:sp>
          <p:nvSpPr>
            <p:cNvPr name="Freeform 14" id="14"/>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5" id="15"/>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3234025" y="9553738"/>
            <a:ext cx="13063339" cy="2541230"/>
            <a:chOff x="0" y="0"/>
            <a:chExt cx="3747157" cy="728940"/>
          </a:xfrm>
        </p:grpSpPr>
        <p:sp>
          <p:nvSpPr>
            <p:cNvPr name="Freeform 17" id="17"/>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8" id="18"/>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TextBox 19" id="19"/>
          <p:cNvSpPr txBox="true"/>
          <p:nvPr/>
        </p:nvSpPr>
        <p:spPr>
          <a:xfrm rot="0">
            <a:off x="0" y="1161910"/>
            <a:ext cx="17993136" cy="8192770"/>
          </a:xfrm>
          <a:prstGeom prst="rect">
            <a:avLst/>
          </a:prstGeom>
        </p:spPr>
        <p:txBody>
          <a:bodyPr anchor="t" rtlCol="false" tIns="0" lIns="0" bIns="0" rIns="0">
            <a:spAutoFit/>
          </a:bodyPr>
          <a:lstStyle/>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pelaksanaan Pemilihan Lurah Antar Waktu melalui musyawarah dan mufakat</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Apabila melalui musyawarah dan mufakat tidak dapat dilaksanakan, maka Pemilihan Lurah Antar Waktu dilaksanakan melalui pemilihan secara langsung yaitu pemungutan suara.</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Teknis pelaksanaan pemilihan secara langsung melalui pemungutan suara diatur lebih lanjut dalam Tata Tertib Musyawarah Kalurahan. </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Dalam Pemilihan Lurah Antar Waktu secara langsung seluruh peserta Musyawarah Kalurahan yang hadir dan telah mengisi daftar hadir menggunakan hak pilihnya.</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Calon Lurah Antar Waktu yang memperoleh suara terbanyak dari jumlah suara sah ditetapkan sebagai calon Lurah Antar Waktu terpilih</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Dalam hal jumlah Calon Lurah Antar Waktu Terpilih yang memperoleh suara terbanyak sama lebih dari 1 (satu) orang, dilakukan pemilihan ulang dan hanya diikuti oleh calon Lurah Antar Waktu yang memperoleh suara terbanyak sama.</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Hasil pemilihan Lurah melalui Musyawarah Kalurahan dituangkan dalam berita acara hasil Pemilihan Lurah, setelah memperoleh pengesahan oleh Musyawarah Kalurahan.</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Berita Acara hasil pemilihan Lurah melalui Musyawarah Kalurahan ditandatangani oleh Ketua Panitia dan sekurang-kurangnya 2 (dua) orang anggota Panitia Pemilihan.</a:t>
            </a:r>
          </a:p>
          <a:p>
            <a:pPr algn="just" marL="669286" indent="-334643" lvl="1">
              <a:lnSpc>
                <a:spcPts val="3409"/>
              </a:lnSpc>
              <a:buAutoNum type="arabicPeriod" startAt="1"/>
            </a:pPr>
            <a:r>
              <a:rPr lang="en-US" b="true" sz="3099">
                <a:solidFill>
                  <a:srgbClr val="1B2432"/>
                </a:solidFill>
                <a:latin typeface="Poppins Medium"/>
                <a:ea typeface="Poppins Medium"/>
                <a:cs typeface="Poppins Medium"/>
                <a:sym typeface="Poppins Medium"/>
              </a:rPr>
              <a:t>Berdasarkan berita acara Panitia Pemilihan menetapkan Calon Lurah Antar Waktu Terpilih dengan Keputusan Panitia Pemilihan.</a:t>
            </a:r>
          </a:p>
        </p:txBody>
      </p:sp>
      <p:grpSp>
        <p:nvGrpSpPr>
          <p:cNvPr name="Group 20" id="20"/>
          <p:cNvGrpSpPr/>
          <p:nvPr/>
        </p:nvGrpSpPr>
        <p:grpSpPr>
          <a:xfrm rot="0">
            <a:off x="12517479" y="-2371087"/>
            <a:ext cx="15322392" cy="2752087"/>
            <a:chOff x="0" y="0"/>
            <a:chExt cx="3747157" cy="673035"/>
          </a:xfrm>
        </p:grpSpPr>
        <p:sp>
          <p:nvSpPr>
            <p:cNvPr name="Freeform 21" id="21"/>
            <p:cNvSpPr/>
            <p:nvPr/>
          </p:nvSpPr>
          <p:spPr>
            <a:xfrm flipH="false" flipV="false" rot="0">
              <a:off x="7820" y="0"/>
              <a:ext cx="3731516" cy="673035"/>
            </a:xfrm>
            <a:custGeom>
              <a:avLst/>
              <a:gdLst/>
              <a:ahLst/>
              <a:cxnLst/>
              <a:rect r="r" b="b" t="t" l="l"/>
              <a:pathLst>
                <a:path h="673035" w="3731516">
                  <a:moveTo>
                    <a:pt x="3500768" y="0"/>
                  </a:moveTo>
                  <a:lnTo>
                    <a:pt x="27549" y="0"/>
                  </a:lnTo>
                  <a:cubicBezTo>
                    <a:pt x="19237" y="0"/>
                    <a:pt x="11416" y="3934"/>
                    <a:pt x="6461" y="10606"/>
                  </a:cubicBezTo>
                  <a:cubicBezTo>
                    <a:pt x="1506" y="17279"/>
                    <a:pt x="0" y="25903"/>
                    <a:pt x="2403" y="33859"/>
                  </a:cubicBezTo>
                  <a:lnTo>
                    <a:pt x="185157" y="639176"/>
                  </a:lnTo>
                  <a:cubicBezTo>
                    <a:pt x="191227" y="659279"/>
                    <a:pt x="209749" y="673035"/>
                    <a:pt x="230749" y="673035"/>
                  </a:cubicBezTo>
                  <a:lnTo>
                    <a:pt x="3703968" y="673035"/>
                  </a:lnTo>
                  <a:cubicBezTo>
                    <a:pt x="3712280" y="673035"/>
                    <a:pt x="3720101" y="669101"/>
                    <a:pt x="3725056" y="662429"/>
                  </a:cubicBezTo>
                  <a:cubicBezTo>
                    <a:pt x="3730012" y="655756"/>
                    <a:pt x="3731516" y="647132"/>
                    <a:pt x="3729114" y="639176"/>
                  </a:cubicBezTo>
                  <a:lnTo>
                    <a:pt x="3546360" y="33859"/>
                  </a:lnTo>
                  <a:cubicBezTo>
                    <a:pt x="3540290" y="13755"/>
                    <a:pt x="3521768" y="0"/>
                    <a:pt x="3500768" y="0"/>
                  </a:cubicBezTo>
                  <a:close/>
                </a:path>
              </a:pathLst>
            </a:custGeom>
            <a:solidFill>
              <a:srgbClr val="000000">
                <a:alpha val="0"/>
              </a:srgbClr>
            </a:solidFill>
            <a:ln w="95250" cap="rnd">
              <a:solidFill>
                <a:srgbClr val="1B2432"/>
              </a:solidFill>
              <a:prstDash val="solid"/>
              <a:round/>
            </a:ln>
          </p:spPr>
        </p:sp>
        <p:sp>
          <p:nvSpPr>
            <p:cNvPr name="TextBox 22" id="22"/>
            <p:cNvSpPr txBox="true"/>
            <p:nvPr/>
          </p:nvSpPr>
          <p:spPr>
            <a:xfrm>
              <a:off x="101600" y="-38100"/>
              <a:ext cx="3543957" cy="711135"/>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0" y="79425"/>
            <a:ext cx="18288000" cy="1416053"/>
          </a:xfrm>
          <a:prstGeom prst="rect">
            <a:avLst/>
          </a:prstGeom>
        </p:spPr>
        <p:txBody>
          <a:bodyPr anchor="t" rtlCol="false" tIns="0" lIns="0" bIns="0" rIns="0">
            <a:spAutoFit/>
          </a:bodyPr>
          <a:lstStyle/>
          <a:p>
            <a:pPr algn="ctr">
              <a:lnSpc>
                <a:spcPts val="5500"/>
              </a:lnSpc>
            </a:pPr>
            <a:r>
              <a:rPr lang="en-US" sz="5000">
                <a:solidFill>
                  <a:srgbClr val="06053F"/>
                </a:solidFill>
                <a:latin typeface="Bernoru SemiCondensed"/>
                <a:ea typeface="Bernoru SemiCondensed"/>
                <a:cs typeface="Bernoru SemiCondensed"/>
                <a:sym typeface="Bernoru SemiCondensed"/>
              </a:rPr>
              <a:t>TATA CARA LAPORAN HASIL PEMILIHAN LURAH ANTAR WAKTU </a:t>
            </a:r>
          </a:p>
          <a:p>
            <a:pPr algn="ctr">
              <a:lnSpc>
                <a:spcPts val="5500"/>
              </a:lnSpc>
            </a:pPr>
            <a:r>
              <a:rPr lang="en-US" sz="5000">
                <a:solidFill>
                  <a:srgbClr val="06053F"/>
                </a:solidFill>
                <a:latin typeface="Bernoru SemiCondensed"/>
                <a:ea typeface="Bernoru SemiCondensed"/>
                <a:cs typeface="Bernoru SemiCondensed"/>
                <a:sym typeface="Bernoru SemiCondensed"/>
              </a:rPr>
              <a:t>MELALUI MUSYAWARAH KALURAHAN</a:t>
            </a:r>
          </a:p>
        </p:txBody>
      </p:sp>
      <p:sp>
        <p:nvSpPr>
          <p:cNvPr name="TextBox 3" id="3"/>
          <p:cNvSpPr txBox="true"/>
          <p:nvPr/>
        </p:nvSpPr>
        <p:spPr>
          <a:xfrm rot="0">
            <a:off x="1166869" y="1815567"/>
            <a:ext cx="15951338" cy="7029450"/>
          </a:xfrm>
          <a:prstGeom prst="rect">
            <a:avLst/>
          </a:prstGeom>
        </p:spPr>
        <p:txBody>
          <a:bodyPr anchor="t" rtlCol="false" tIns="0" lIns="0" bIns="0" rIns="0">
            <a:spAutoFit/>
          </a:bodyPr>
          <a:lstStyle/>
          <a:p>
            <a:pPr algn="just" marL="906785" indent="-453392" lvl="1">
              <a:lnSpc>
                <a:spcPts val="5040"/>
              </a:lnSpc>
              <a:buAutoNum type="arabicPeriod" startAt="1"/>
            </a:pPr>
            <a:r>
              <a:rPr lang="en-US" sz="4200">
                <a:solidFill>
                  <a:srgbClr val="06053F"/>
                </a:solidFill>
                <a:latin typeface="ABeeZee"/>
                <a:ea typeface="ABeeZee"/>
                <a:cs typeface="ABeeZee"/>
                <a:sym typeface="ABeeZee"/>
              </a:rPr>
              <a:t>Panitia Pemilihan menyampaikan hasil Pemilihan Lurah Antar Waktu kepada Bamuskal paling lambat 3 ( tiga ) hari sejak pengesahan Calon Lurah Terpilih oleh Musyawarah Kalurahan.</a:t>
            </a:r>
          </a:p>
          <a:p>
            <a:pPr algn="just" marL="906785" indent="-453392" lvl="1">
              <a:lnSpc>
                <a:spcPts val="5040"/>
              </a:lnSpc>
              <a:buAutoNum type="arabicPeriod" startAt="1"/>
            </a:pPr>
            <a:r>
              <a:rPr lang="en-US" sz="4200">
                <a:solidFill>
                  <a:srgbClr val="06053F"/>
                </a:solidFill>
                <a:latin typeface="ABeeZee"/>
                <a:ea typeface="ABeeZee"/>
                <a:cs typeface="ABeeZee"/>
                <a:sym typeface="ABeeZee"/>
              </a:rPr>
              <a:t>Laporan Panitia Pemilihan kepada Bamuskal disampaikan secara tertulis dengan dilampiri:</a:t>
            </a:r>
          </a:p>
          <a:p>
            <a:pPr algn="just" marL="906785" indent="-453392" lvl="1">
              <a:lnSpc>
                <a:spcPts val="5040"/>
              </a:lnSpc>
              <a:buFont typeface="Arial"/>
              <a:buChar char="•"/>
            </a:pPr>
            <a:r>
              <a:rPr lang="en-US" sz="4200">
                <a:solidFill>
                  <a:srgbClr val="06053F"/>
                </a:solidFill>
                <a:latin typeface="ABeeZee"/>
                <a:ea typeface="ABeeZee"/>
                <a:cs typeface="ABeeZee"/>
                <a:sym typeface="ABeeZee"/>
              </a:rPr>
              <a:t>Keputusan Panitia Pemilihan tentang Calon Lurah Terpilih melalui Musyawarah Kalurahan; </a:t>
            </a:r>
          </a:p>
          <a:p>
            <a:pPr algn="just" marL="906785" indent="-453392" lvl="1">
              <a:lnSpc>
                <a:spcPts val="5040"/>
              </a:lnSpc>
              <a:buFont typeface="Arial"/>
              <a:buChar char="•"/>
            </a:pPr>
            <a:r>
              <a:rPr lang="en-US" sz="4200">
                <a:solidFill>
                  <a:srgbClr val="06053F"/>
                </a:solidFill>
                <a:latin typeface="ABeeZee"/>
                <a:ea typeface="ABeeZee"/>
                <a:cs typeface="ABeeZee"/>
                <a:sym typeface="ABeeZee"/>
              </a:rPr>
              <a:t>Berita Acara hasil Pemilihan Lurah Antar Waktu melalui MusyawarahKalurahan;</a:t>
            </a:r>
          </a:p>
          <a:p>
            <a:pPr algn="just" marL="906785" indent="-453392" lvl="1">
              <a:lnSpc>
                <a:spcPts val="5040"/>
              </a:lnSpc>
              <a:buFont typeface="Arial"/>
              <a:buChar char="•"/>
            </a:pPr>
            <a:r>
              <a:rPr lang="en-US" sz="4200">
                <a:solidFill>
                  <a:srgbClr val="06053F"/>
                </a:solidFill>
                <a:latin typeface="ABeeZee"/>
                <a:ea typeface="ABeeZee"/>
                <a:cs typeface="ABeeZee"/>
                <a:sym typeface="ABeeZee"/>
              </a:rPr>
              <a:t>Berkas lamaran Calon Lurah Terpilih.</a:t>
            </a:r>
          </a:p>
        </p:txBody>
      </p:sp>
      <p:grpSp>
        <p:nvGrpSpPr>
          <p:cNvPr name="Group 4" id="4"/>
          <p:cNvGrpSpPr/>
          <p:nvPr/>
        </p:nvGrpSpPr>
        <p:grpSpPr>
          <a:xfrm rot="0">
            <a:off x="16133881" y="7319818"/>
            <a:ext cx="6439299" cy="4045674"/>
            <a:chOff x="0" y="0"/>
            <a:chExt cx="812800" cy="510665"/>
          </a:xfrm>
        </p:grpSpPr>
        <p:sp>
          <p:nvSpPr>
            <p:cNvPr name="Freeform 5" id="5"/>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6" id="6"/>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486140" y="9155582"/>
            <a:ext cx="4992601" cy="3136744"/>
            <a:chOff x="0" y="0"/>
            <a:chExt cx="812800" cy="510665"/>
          </a:xfrm>
        </p:grpSpPr>
        <p:sp>
          <p:nvSpPr>
            <p:cNvPr name="Freeform 8" id="8"/>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9" id="9"/>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232390" y="8358359"/>
            <a:ext cx="4992601" cy="3635673"/>
            <a:chOff x="0" y="0"/>
            <a:chExt cx="812800" cy="591891"/>
          </a:xfrm>
        </p:grpSpPr>
        <p:sp>
          <p:nvSpPr>
            <p:cNvPr name="Freeform 11" id="11"/>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2" id="12"/>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3954684" y="9718753"/>
            <a:ext cx="2055512" cy="306458"/>
          </a:xfrm>
          <a:custGeom>
            <a:avLst/>
            <a:gdLst/>
            <a:ahLst/>
            <a:cxnLst/>
            <a:rect r="r" b="b" t="t" l="l"/>
            <a:pathLst>
              <a:path h="306458" w="2055512">
                <a:moveTo>
                  <a:pt x="0" y="0"/>
                </a:moveTo>
                <a:lnTo>
                  <a:pt x="2055513" y="0"/>
                </a:lnTo>
                <a:lnTo>
                  <a:pt x="2055513" y="306458"/>
                </a:lnTo>
                <a:lnTo>
                  <a:pt x="0" y="3064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405951" y="9816123"/>
            <a:ext cx="10925270" cy="1610908"/>
            <a:chOff x="0" y="0"/>
            <a:chExt cx="2877437" cy="424272"/>
          </a:xfrm>
        </p:grpSpPr>
        <p:sp>
          <p:nvSpPr>
            <p:cNvPr name="Freeform 15" id="1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6" id="1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5493050" y="9816123"/>
            <a:ext cx="10925270" cy="1610908"/>
            <a:chOff x="0" y="0"/>
            <a:chExt cx="2877437" cy="424272"/>
          </a:xfrm>
        </p:grpSpPr>
        <p:sp>
          <p:nvSpPr>
            <p:cNvPr name="Freeform 18" id="1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19" id="1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405951" y="4631812"/>
            <a:ext cx="1572819" cy="1487029"/>
          </a:xfrm>
          <a:custGeom>
            <a:avLst/>
            <a:gdLst/>
            <a:ahLst/>
            <a:cxnLst/>
            <a:rect r="r" b="b" t="t" l="l"/>
            <a:pathLst>
              <a:path h="1487029" w="1572819">
                <a:moveTo>
                  <a:pt x="0" y="0"/>
                </a:moveTo>
                <a:lnTo>
                  <a:pt x="1572820" y="0"/>
                </a:lnTo>
                <a:lnTo>
                  <a:pt x="1572820"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7118207" y="4631812"/>
            <a:ext cx="1572819" cy="1487029"/>
          </a:xfrm>
          <a:custGeom>
            <a:avLst/>
            <a:gdLst/>
            <a:ahLst/>
            <a:cxnLst/>
            <a:rect r="r" b="b" t="t" l="l"/>
            <a:pathLst>
              <a:path h="1487029" w="1572819">
                <a:moveTo>
                  <a:pt x="0" y="0"/>
                </a:moveTo>
                <a:lnTo>
                  <a:pt x="1572819" y="0"/>
                </a:lnTo>
                <a:lnTo>
                  <a:pt x="1572819"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0" y="79425"/>
            <a:ext cx="18288000" cy="1416053"/>
          </a:xfrm>
          <a:prstGeom prst="rect">
            <a:avLst/>
          </a:prstGeom>
        </p:spPr>
        <p:txBody>
          <a:bodyPr anchor="t" rtlCol="false" tIns="0" lIns="0" bIns="0" rIns="0">
            <a:spAutoFit/>
          </a:bodyPr>
          <a:lstStyle/>
          <a:p>
            <a:pPr algn="ctr">
              <a:lnSpc>
                <a:spcPts val="5500"/>
              </a:lnSpc>
            </a:pPr>
            <a:r>
              <a:rPr lang="en-US" sz="5000">
                <a:solidFill>
                  <a:srgbClr val="06053F"/>
                </a:solidFill>
                <a:latin typeface="Bernoru SemiCondensed"/>
                <a:ea typeface="Bernoru SemiCondensed"/>
                <a:cs typeface="Bernoru SemiCondensed"/>
                <a:sym typeface="Bernoru SemiCondensed"/>
              </a:rPr>
              <a:t>TATA CARA LAPORAN HASIL PEMILIHAN LURAH ANTAR WAKTU </a:t>
            </a:r>
          </a:p>
          <a:p>
            <a:pPr algn="ctr">
              <a:lnSpc>
                <a:spcPts val="5500"/>
              </a:lnSpc>
            </a:pPr>
            <a:r>
              <a:rPr lang="en-US" sz="5000">
                <a:solidFill>
                  <a:srgbClr val="06053F"/>
                </a:solidFill>
                <a:latin typeface="Bernoru SemiCondensed"/>
                <a:ea typeface="Bernoru SemiCondensed"/>
                <a:cs typeface="Bernoru SemiCondensed"/>
                <a:sym typeface="Bernoru SemiCondensed"/>
              </a:rPr>
              <a:t>MELALUI MUSYAWARAH KALURAHAN</a:t>
            </a:r>
          </a:p>
        </p:txBody>
      </p:sp>
      <p:sp>
        <p:nvSpPr>
          <p:cNvPr name="TextBox 3" id="3"/>
          <p:cNvSpPr txBox="true"/>
          <p:nvPr/>
        </p:nvSpPr>
        <p:spPr>
          <a:xfrm rot="0">
            <a:off x="1307962" y="2020386"/>
            <a:ext cx="15951338" cy="6829425"/>
          </a:xfrm>
          <a:prstGeom prst="rect">
            <a:avLst/>
          </a:prstGeom>
        </p:spPr>
        <p:txBody>
          <a:bodyPr anchor="t" rtlCol="false" tIns="0" lIns="0" bIns="0" rIns="0">
            <a:spAutoFit/>
          </a:bodyPr>
          <a:lstStyle/>
          <a:p>
            <a:pPr algn="just" marL="885195" indent="-442598" lvl="1">
              <a:lnSpc>
                <a:spcPts val="4920"/>
              </a:lnSpc>
              <a:buAutoNum type="arabicPeriod" startAt="1"/>
            </a:pPr>
            <a:r>
              <a:rPr lang="en-US" sz="4100">
                <a:solidFill>
                  <a:srgbClr val="06053F"/>
                </a:solidFill>
                <a:latin typeface="ABeeZee"/>
                <a:ea typeface="ABeeZee"/>
                <a:cs typeface="ABeeZee"/>
                <a:sym typeface="ABeeZee"/>
              </a:rPr>
              <a:t>Bamuskal melaporkan Calon Lurah Terpilih hasil Musyawarah Kalurahan kepada Bupati paling lambat 7 ( tujuh ) hari setelah menerima laporan dari Panitia Pemilihan melalui Panewu.</a:t>
            </a:r>
          </a:p>
          <a:p>
            <a:pPr algn="just" marL="885195" indent="-442598" lvl="1">
              <a:lnSpc>
                <a:spcPts val="4920"/>
              </a:lnSpc>
              <a:buAutoNum type="arabicPeriod" startAt="1"/>
            </a:pPr>
            <a:r>
              <a:rPr lang="en-US" sz="4100">
                <a:solidFill>
                  <a:srgbClr val="06053F"/>
                </a:solidFill>
                <a:latin typeface="ABeeZee"/>
                <a:ea typeface="ABeeZee"/>
                <a:cs typeface="ABeeZee"/>
                <a:sym typeface="ABeeZee"/>
              </a:rPr>
              <a:t>Laporan Bamuskal  disampaikan secara tertulis melalui Panewu dengan dilampiri :</a:t>
            </a:r>
          </a:p>
          <a:p>
            <a:pPr algn="just" marL="885195" indent="-442598" lvl="1">
              <a:lnSpc>
                <a:spcPts val="4920"/>
              </a:lnSpc>
              <a:buFont typeface="Arial"/>
              <a:buChar char="•"/>
            </a:pPr>
            <a:r>
              <a:rPr lang="en-US" sz="4100">
                <a:solidFill>
                  <a:srgbClr val="06053F"/>
                </a:solidFill>
                <a:latin typeface="ABeeZee"/>
                <a:ea typeface="ABeeZee"/>
                <a:cs typeface="ABeeZee"/>
                <a:sym typeface="ABeeZee"/>
              </a:rPr>
              <a:t>Berita acara hasil Pemilihan Lurah Antar Waktu melalui Musyawarah Kalurahan; </a:t>
            </a:r>
          </a:p>
          <a:p>
            <a:pPr algn="just" marL="885195" indent="-442598" lvl="1">
              <a:lnSpc>
                <a:spcPts val="4920"/>
              </a:lnSpc>
              <a:buFont typeface="Arial"/>
              <a:buChar char="•"/>
            </a:pPr>
            <a:r>
              <a:rPr lang="en-US" sz="4100">
                <a:solidFill>
                  <a:srgbClr val="06053F"/>
                </a:solidFill>
                <a:latin typeface="ABeeZee"/>
                <a:ea typeface="ABeeZee"/>
                <a:cs typeface="ABeeZee"/>
                <a:sym typeface="ABeeZee"/>
              </a:rPr>
              <a:t>Keputusan Panitia Pemilihan tentang Calon Lurah Terpilih melalui Musyawarah Kalurahan; dan</a:t>
            </a:r>
          </a:p>
          <a:p>
            <a:pPr algn="just" marL="885195" indent="-442598" lvl="1">
              <a:lnSpc>
                <a:spcPts val="4920"/>
              </a:lnSpc>
              <a:buFont typeface="Arial"/>
              <a:buChar char="•"/>
            </a:pPr>
            <a:r>
              <a:rPr lang="en-US" sz="4100">
                <a:solidFill>
                  <a:srgbClr val="06053F"/>
                </a:solidFill>
                <a:latin typeface="ABeeZee"/>
                <a:ea typeface="ABeeZee"/>
                <a:cs typeface="ABeeZee"/>
                <a:sym typeface="ABeeZee"/>
              </a:rPr>
              <a:t>Berkas lamaran Calon Lurah Terpilih</a:t>
            </a:r>
          </a:p>
        </p:txBody>
      </p:sp>
      <p:grpSp>
        <p:nvGrpSpPr>
          <p:cNvPr name="Group 4" id="4"/>
          <p:cNvGrpSpPr/>
          <p:nvPr/>
        </p:nvGrpSpPr>
        <p:grpSpPr>
          <a:xfrm rot="0">
            <a:off x="16133881" y="7319818"/>
            <a:ext cx="6439299" cy="4045674"/>
            <a:chOff x="0" y="0"/>
            <a:chExt cx="812800" cy="510665"/>
          </a:xfrm>
        </p:grpSpPr>
        <p:sp>
          <p:nvSpPr>
            <p:cNvPr name="Freeform 5" id="5"/>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6" id="6"/>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486140" y="9155582"/>
            <a:ext cx="4992601" cy="3136744"/>
            <a:chOff x="0" y="0"/>
            <a:chExt cx="812800" cy="510665"/>
          </a:xfrm>
        </p:grpSpPr>
        <p:sp>
          <p:nvSpPr>
            <p:cNvPr name="Freeform 8" id="8"/>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9" id="9"/>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232390" y="8358359"/>
            <a:ext cx="4992601" cy="3635673"/>
            <a:chOff x="0" y="0"/>
            <a:chExt cx="812800" cy="591891"/>
          </a:xfrm>
        </p:grpSpPr>
        <p:sp>
          <p:nvSpPr>
            <p:cNvPr name="Freeform 11" id="11"/>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2" id="12"/>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3954684" y="9718753"/>
            <a:ext cx="2055512" cy="306458"/>
          </a:xfrm>
          <a:custGeom>
            <a:avLst/>
            <a:gdLst/>
            <a:ahLst/>
            <a:cxnLst/>
            <a:rect r="r" b="b" t="t" l="l"/>
            <a:pathLst>
              <a:path h="306458" w="2055512">
                <a:moveTo>
                  <a:pt x="0" y="0"/>
                </a:moveTo>
                <a:lnTo>
                  <a:pt x="2055513" y="0"/>
                </a:lnTo>
                <a:lnTo>
                  <a:pt x="2055513" y="306458"/>
                </a:lnTo>
                <a:lnTo>
                  <a:pt x="0" y="3064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405951" y="9816123"/>
            <a:ext cx="10925270" cy="1610908"/>
            <a:chOff x="0" y="0"/>
            <a:chExt cx="2877437" cy="424272"/>
          </a:xfrm>
        </p:grpSpPr>
        <p:sp>
          <p:nvSpPr>
            <p:cNvPr name="Freeform 15" id="1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6" id="1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5493050" y="9816123"/>
            <a:ext cx="10925270" cy="1610908"/>
            <a:chOff x="0" y="0"/>
            <a:chExt cx="2877437" cy="424272"/>
          </a:xfrm>
        </p:grpSpPr>
        <p:sp>
          <p:nvSpPr>
            <p:cNvPr name="Freeform 18" id="1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19" id="1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0" id="20"/>
          <p:cNvSpPr/>
          <p:nvPr/>
        </p:nvSpPr>
        <p:spPr>
          <a:xfrm flipH="false" flipV="false" rot="0">
            <a:off x="-405951" y="4631812"/>
            <a:ext cx="1572819" cy="1487029"/>
          </a:xfrm>
          <a:custGeom>
            <a:avLst/>
            <a:gdLst/>
            <a:ahLst/>
            <a:cxnLst/>
            <a:rect r="r" b="b" t="t" l="l"/>
            <a:pathLst>
              <a:path h="1487029" w="1572819">
                <a:moveTo>
                  <a:pt x="0" y="0"/>
                </a:moveTo>
                <a:lnTo>
                  <a:pt x="1572820" y="0"/>
                </a:lnTo>
                <a:lnTo>
                  <a:pt x="1572820"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0">
            <a:off x="17118207" y="4631812"/>
            <a:ext cx="1572819" cy="1487029"/>
          </a:xfrm>
          <a:custGeom>
            <a:avLst/>
            <a:gdLst/>
            <a:ahLst/>
            <a:cxnLst/>
            <a:rect r="r" b="b" t="t" l="l"/>
            <a:pathLst>
              <a:path h="1487029" w="1572819">
                <a:moveTo>
                  <a:pt x="0" y="0"/>
                </a:moveTo>
                <a:lnTo>
                  <a:pt x="1572819" y="0"/>
                </a:lnTo>
                <a:lnTo>
                  <a:pt x="1572819"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9208641"/>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2859092" y="7976075"/>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16472890" y="63727"/>
            <a:ext cx="1572819" cy="1487029"/>
          </a:xfrm>
          <a:custGeom>
            <a:avLst/>
            <a:gdLst/>
            <a:ahLst/>
            <a:cxnLst/>
            <a:rect r="r" b="b" t="t" l="l"/>
            <a:pathLst>
              <a:path h="1487029" w="1572819">
                <a:moveTo>
                  <a:pt x="0" y="0"/>
                </a:moveTo>
                <a:lnTo>
                  <a:pt x="1572820" y="0"/>
                </a:lnTo>
                <a:lnTo>
                  <a:pt x="1572820" y="1487030"/>
                </a:lnTo>
                <a:lnTo>
                  <a:pt x="0" y="148703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473624" y="1767931"/>
            <a:ext cx="1110151" cy="954036"/>
            <a:chOff x="0" y="0"/>
            <a:chExt cx="812800" cy="698500"/>
          </a:xfrm>
        </p:grpSpPr>
        <p:sp>
          <p:nvSpPr>
            <p:cNvPr name="Freeform 20" id="20"/>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21" id="21"/>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422157" y="5555956"/>
            <a:ext cx="1110151" cy="954036"/>
            <a:chOff x="0" y="0"/>
            <a:chExt cx="812800" cy="698500"/>
          </a:xfrm>
        </p:grpSpPr>
        <p:sp>
          <p:nvSpPr>
            <p:cNvPr name="Freeform 23" id="2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p:spPr>
        </p:sp>
        <p:sp>
          <p:nvSpPr>
            <p:cNvPr name="TextBox 24" id="24"/>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grpSp>
        <p:nvGrpSpPr>
          <p:cNvPr name="Group 25" id="25"/>
          <p:cNvGrpSpPr/>
          <p:nvPr/>
        </p:nvGrpSpPr>
        <p:grpSpPr>
          <a:xfrm rot="0">
            <a:off x="473624" y="3141068"/>
            <a:ext cx="1110151" cy="954036"/>
            <a:chOff x="0" y="0"/>
            <a:chExt cx="812800" cy="698500"/>
          </a:xfrm>
        </p:grpSpPr>
        <p:sp>
          <p:nvSpPr>
            <p:cNvPr name="Freeform 26" id="2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06053F"/>
            </a:solidFill>
            <a:ln cap="sq">
              <a:noFill/>
              <a:prstDash val="solid"/>
              <a:miter/>
            </a:ln>
          </p:spPr>
        </p:sp>
        <p:sp>
          <p:nvSpPr>
            <p:cNvPr name="TextBox 27" id="27"/>
            <p:cNvSpPr txBox="true"/>
            <p:nvPr/>
          </p:nvSpPr>
          <p:spPr>
            <a:xfrm>
              <a:off x="114300" y="-38100"/>
              <a:ext cx="584200" cy="736600"/>
            </a:xfrm>
            <a:prstGeom prst="rect">
              <a:avLst/>
            </a:prstGeom>
          </p:spPr>
          <p:txBody>
            <a:bodyPr anchor="ctr" rtlCol="false" tIns="50800" lIns="50800" bIns="50800" rIns="50800"/>
            <a:lstStyle/>
            <a:p>
              <a:pPr algn="ctr" marL="0" indent="0" lvl="0">
                <a:lnSpc>
                  <a:spcPts val="2659"/>
                </a:lnSpc>
                <a:spcBef>
                  <a:spcPct val="0"/>
                </a:spcBef>
              </a:pPr>
            </a:p>
          </p:txBody>
        </p:sp>
      </p:grpSp>
      <p:grpSp>
        <p:nvGrpSpPr>
          <p:cNvPr name="Group 28" id="28"/>
          <p:cNvGrpSpPr/>
          <p:nvPr/>
        </p:nvGrpSpPr>
        <p:grpSpPr>
          <a:xfrm rot="0">
            <a:off x="422157" y="4464262"/>
            <a:ext cx="1110151" cy="954036"/>
            <a:chOff x="0" y="0"/>
            <a:chExt cx="812800" cy="698500"/>
          </a:xfrm>
        </p:grpSpPr>
        <p:sp>
          <p:nvSpPr>
            <p:cNvPr name="Freeform 29" id="2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F3630F"/>
            </a:solidFill>
          </p:spPr>
        </p:sp>
        <p:sp>
          <p:nvSpPr>
            <p:cNvPr name="TextBox 30" id="30"/>
            <p:cNvSpPr txBox="true"/>
            <p:nvPr/>
          </p:nvSpPr>
          <p:spPr>
            <a:xfrm>
              <a:off x="114300" y="-38100"/>
              <a:ext cx="584200" cy="73660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5132885" y="139927"/>
            <a:ext cx="11265906" cy="1285872"/>
          </a:xfrm>
          <a:prstGeom prst="rect">
            <a:avLst/>
          </a:prstGeom>
        </p:spPr>
        <p:txBody>
          <a:bodyPr anchor="t" rtlCol="false" tIns="0" lIns="0" bIns="0" rIns="0">
            <a:spAutoFit/>
          </a:bodyPr>
          <a:lstStyle/>
          <a:p>
            <a:pPr algn="l">
              <a:lnSpc>
                <a:spcPts val="9899"/>
              </a:lnSpc>
            </a:pPr>
            <a:r>
              <a:rPr lang="en-US" sz="8999">
                <a:solidFill>
                  <a:srgbClr val="06053F"/>
                </a:solidFill>
                <a:latin typeface="Bernoru SemiCondensed"/>
                <a:ea typeface="Bernoru SemiCondensed"/>
                <a:cs typeface="Bernoru SemiCondensed"/>
                <a:sym typeface="Bernoru SemiCondensed"/>
              </a:rPr>
              <a:t>DASAR HUKUM</a:t>
            </a:r>
          </a:p>
        </p:txBody>
      </p:sp>
      <p:sp>
        <p:nvSpPr>
          <p:cNvPr name="TextBox 32" id="32"/>
          <p:cNvSpPr txBox="true"/>
          <p:nvPr/>
        </p:nvSpPr>
        <p:spPr>
          <a:xfrm rot="0">
            <a:off x="832145" y="1929175"/>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7</a:t>
            </a:r>
          </a:p>
        </p:txBody>
      </p:sp>
      <p:sp>
        <p:nvSpPr>
          <p:cNvPr name="TextBox 33" id="33"/>
          <p:cNvSpPr txBox="true"/>
          <p:nvPr/>
        </p:nvSpPr>
        <p:spPr>
          <a:xfrm rot="0">
            <a:off x="603338" y="5696697"/>
            <a:ext cx="831673" cy="641074"/>
          </a:xfrm>
          <a:prstGeom prst="rect">
            <a:avLst/>
          </a:prstGeom>
        </p:spPr>
        <p:txBody>
          <a:bodyPr anchor="t" rtlCol="false" tIns="0" lIns="0" bIns="0" rIns="0">
            <a:spAutoFit/>
          </a:bodyPr>
          <a:lstStyle/>
          <a:p>
            <a:pPr algn="ctr">
              <a:lnSpc>
                <a:spcPts val="4848"/>
              </a:lnSpc>
            </a:pPr>
            <a:r>
              <a:rPr lang="en-US" sz="4408">
                <a:solidFill>
                  <a:srgbClr val="FFFFFF"/>
                </a:solidFill>
                <a:latin typeface="Bernoru SemiCondensed"/>
                <a:ea typeface="Bernoru SemiCondensed"/>
                <a:cs typeface="Bernoru SemiCondensed"/>
                <a:sym typeface="Bernoru SemiCondensed"/>
              </a:rPr>
              <a:t>10</a:t>
            </a:r>
          </a:p>
        </p:txBody>
      </p:sp>
      <p:sp>
        <p:nvSpPr>
          <p:cNvPr name="TextBox 34" id="34"/>
          <p:cNvSpPr txBox="true"/>
          <p:nvPr/>
        </p:nvSpPr>
        <p:spPr>
          <a:xfrm rot="0">
            <a:off x="832145" y="3285591"/>
            <a:ext cx="393110" cy="641074"/>
          </a:xfrm>
          <a:prstGeom prst="rect">
            <a:avLst/>
          </a:prstGeom>
        </p:spPr>
        <p:txBody>
          <a:bodyPr anchor="t" rtlCol="false" tIns="0" lIns="0" bIns="0" rIns="0">
            <a:spAutoFit/>
          </a:bodyPr>
          <a:lstStyle/>
          <a:p>
            <a:pPr algn="ctr" marL="0" indent="0" lvl="0">
              <a:lnSpc>
                <a:spcPts val="4848"/>
              </a:lnSpc>
              <a:spcBef>
                <a:spcPct val="0"/>
              </a:spcBef>
            </a:pPr>
            <a:r>
              <a:rPr lang="en-US" sz="4408">
                <a:solidFill>
                  <a:srgbClr val="FFFFFF"/>
                </a:solidFill>
                <a:latin typeface="Bernoru SemiCondensed"/>
                <a:ea typeface="Bernoru SemiCondensed"/>
                <a:cs typeface="Bernoru SemiCondensed"/>
                <a:sym typeface="Bernoru SemiCondensed"/>
              </a:rPr>
              <a:t>8</a:t>
            </a:r>
          </a:p>
        </p:txBody>
      </p:sp>
      <p:sp>
        <p:nvSpPr>
          <p:cNvPr name="TextBox 35" id="35"/>
          <p:cNvSpPr txBox="true"/>
          <p:nvPr/>
        </p:nvSpPr>
        <p:spPr>
          <a:xfrm rot="0">
            <a:off x="822620" y="4644555"/>
            <a:ext cx="393110" cy="641074"/>
          </a:xfrm>
          <a:prstGeom prst="rect">
            <a:avLst/>
          </a:prstGeom>
        </p:spPr>
        <p:txBody>
          <a:bodyPr anchor="t" rtlCol="false" tIns="0" lIns="0" bIns="0" rIns="0">
            <a:spAutoFit/>
          </a:bodyPr>
          <a:lstStyle/>
          <a:p>
            <a:pPr algn="ctr">
              <a:lnSpc>
                <a:spcPts val="4848"/>
              </a:lnSpc>
            </a:pPr>
            <a:r>
              <a:rPr lang="en-US" sz="4408">
                <a:solidFill>
                  <a:srgbClr val="06053F"/>
                </a:solidFill>
                <a:latin typeface="Bernoru SemiCondensed"/>
                <a:ea typeface="Bernoru SemiCondensed"/>
                <a:cs typeface="Bernoru SemiCondensed"/>
                <a:sym typeface="Bernoru SemiCondensed"/>
              </a:rPr>
              <a:t>9</a:t>
            </a:r>
          </a:p>
        </p:txBody>
      </p:sp>
      <p:sp>
        <p:nvSpPr>
          <p:cNvPr name="TextBox 36" id="36"/>
          <p:cNvSpPr txBox="true"/>
          <p:nvPr/>
        </p:nvSpPr>
        <p:spPr>
          <a:xfrm rot="0">
            <a:off x="1807896" y="1795783"/>
            <a:ext cx="15755872" cy="88582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Peraturan Bupati Gunungkidul Nomor 36 Tahun 2021 Tentang Tata Cara Pemilihan, Pengangkatan Dan Pemberhentian Lurah</a:t>
            </a:r>
          </a:p>
        </p:txBody>
      </p:sp>
      <p:grpSp>
        <p:nvGrpSpPr>
          <p:cNvPr name="Group 37" id="37"/>
          <p:cNvGrpSpPr/>
          <p:nvPr/>
        </p:nvGrpSpPr>
        <p:grpSpPr>
          <a:xfrm rot="0">
            <a:off x="-405951" y="9778023"/>
            <a:ext cx="10925270" cy="1610908"/>
            <a:chOff x="0" y="0"/>
            <a:chExt cx="2877437" cy="424272"/>
          </a:xfrm>
        </p:grpSpPr>
        <p:sp>
          <p:nvSpPr>
            <p:cNvPr name="Freeform 38" id="3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39" id="3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40" id="40"/>
          <p:cNvGrpSpPr/>
          <p:nvPr/>
        </p:nvGrpSpPr>
        <p:grpSpPr>
          <a:xfrm rot="0">
            <a:off x="-5493050" y="9778023"/>
            <a:ext cx="10925270" cy="1610908"/>
            <a:chOff x="0" y="0"/>
            <a:chExt cx="2877437" cy="424272"/>
          </a:xfrm>
        </p:grpSpPr>
        <p:sp>
          <p:nvSpPr>
            <p:cNvPr name="Freeform 41" id="41"/>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42" id="42"/>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1817421" y="2906041"/>
            <a:ext cx="15755872" cy="132397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Peraturan Bupati Gunungkidul Nomor 44 Tahun 2024 Tentang Perubahan Atas Peraturan Bupati Gunungkidul Nomor 36 Tahun 2021 Tentang Tata Cara Pemilihan, Pengangkatan Dan Pemberhentian Lurah</a:t>
            </a:r>
          </a:p>
        </p:txBody>
      </p:sp>
      <p:sp>
        <p:nvSpPr>
          <p:cNvPr name="TextBox 44" id="44"/>
          <p:cNvSpPr txBox="true"/>
          <p:nvPr/>
        </p:nvSpPr>
        <p:spPr>
          <a:xfrm rot="0">
            <a:off x="1807896" y="5604350"/>
            <a:ext cx="15755872" cy="88582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Peraturan Panitia Pemilihan Lurah Antar Waktu Tentang Tata Tertib Pemilihan Lurah Antar Waktu Kalurahan Mertelu Kapanewon Gedangsari Kabupaten Gunungkidul</a:t>
            </a:r>
          </a:p>
        </p:txBody>
      </p:sp>
      <p:sp>
        <p:nvSpPr>
          <p:cNvPr name="TextBox 45" id="45"/>
          <p:cNvSpPr txBox="true"/>
          <p:nvPr/>
        </p:nvSpPr>
        <p:spPr>
          <a:xfrm rot="0">
            <a:off x="1807896" y="4551523"/>
            <a:ext cx="15765397" cy="885825"/>
          </a:xfrm>
          <a:prstGeom prst="rect">
            <a:avLst/>
          </a:prstGeom>
        </p:spPr>
        <p:txBody>
          <a:bodyPr anchor="t" rtlCol="false" tIns="0" lIns="0" bIns="0" rIns="0">
            <a:spAutoFit/>
          </a:bodyPr>
          <a:lstStyle/>
          <a:p>
            <a:pPr algn="just">
              <a:lnSpc>
                <a:spcPts val="3461"/>
              </a:lnSpc>
            </a:pPr>
            <a:r>
              <a:rPr lang="en-US" sz="2884">
                <a:solidFill>
                  <a:srgbClr val="06053F"/>
                </a:solidFill>
                <a:latin typeface="ABeeZee Bold"/>
                <a:ea typeface="ABeeZee Bold"/>
                <a:cs typeface="ABeeZee Bold"/>
                <a:sym typeface="ABeeZee Bold"/>
              </a:rPr>
              <a:t>SK Bamuskal Nomor 6 Tahun 2025 tentang Panitia Pemilihan Lurah Antar Waktu Kalurahan Mertelu Kapanewon Gedangsari Kabupaten Gunungkidul</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06965" y="-4238682"/>
            <a:ext cx="6810594" cy="5257857"/>
            <a:chOff x="0" y="0"/>
            <a:chExt cx="812800" cy="627491"/>
          </a:xfrm>
        </p:grpSpPr>
        <p:sp>
          <p:nvSpPr>
            <p:cNvPr name="Freeform 3" id="3"/>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4" id="4"/>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2218082" y="-3336403"/>
            <a:ext cx="5280478" cy="3845308"/>
            <a:chOff x="0" y="0"/>
            <a:chExt cx="812800" cy="591891"/>
          </a:xfrm>
        </p:grpSpPr>
        <p:sp>
          <p:nvSpPr>
            <p:cNvPr name="Freeform 6" id="6"/>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7" id="7"/>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5230617" y="6718775"/>
            <a:ext cx="6810594" cy="4278950"/>
            <a:chOff x="0" y="0"/>
            <a:chExt cx="812800" cy="510665"/>
          </a:xfrm>
        </p:grpSpPr>
        <p:sp>
          <p:nvSpPr>
            <p:cNvPr name="Freeform 9" id="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10" id="1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1305871" y="8858250"/>
            <a:ext cx="5280478" cy="3317611"/>
            <a:chOff x="0" y="0"/>
            <a:chExt cx="812800" cy="510665"/>
          </a:xfrm>
        </p:grpSpPr>
        <p:sp>
          <p:nvSpPr>
            <p:cNvPr name="Freeform 12" id="12"/>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13" id="13"/>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3152810" y="7746076"/>
            <a:ext cx="5280478" cy="3845308"/>
            <a:chOff x="0" y="0"/>
            <a:chExt cx="812800" cy="591891"/>
          </a:xfrm>
        </p:grpSpPr>
        <p:sp>
          <p:nvSpPr>
            <p:cNvPr name="Freeform 15" id="15"/>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6" id="16"/>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7" id="17"/>
          <p:cNvSpPr/>
          <p:nvPr/>
        </p:nvSpPr>
        <p:spPr>
          <a:xfrm flipH="false" flipV="false" rot="0">
            <a:off x="12859092" y="9453894"/>
            <a:ext cx="2174034" cy="324129"/>
          </a:xfrm>
          <a:custGeom>
            <a:avLst/>
            <a:gdLst/>
            <a:ahLst/>
            <a:cxnLst/>
            <a:rect r="r" b="b" t="t" l="l"/>
            <a:pathLst>
              <a:path h="324129" w="2174034">
                <a:moveTo>
                  <a:pt x="0" y="0"/>
                </a:moveTo>
                <a:lnTo>
                  <a:pt x="2174035" y="0"/>
                </a:lnTo>
                <a:lnTo>
                  <a:pt x="2174035" y="324129"/>
                </a:lnTo>
                <a:lnTo>
                  <a:pt x="0" y="3241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422157" y="1737719"/>
            <a:ext cx="1572819" cy="1487029"/>
          </a:xfrm>
          <a:custGeom>
            <a:avLst/>
            <a:gdLst/>
            <a:ahLst/>
            <a:cxnLst/>
            <a:rect r="r" b="b" t="t" l="l"/>
            <a:pathLst>
              <a:path h="1487029" w="1572819">
                <a:moveTo>
                  <a:pt x="0" y="0"/>
                </a:moveTo>
                <a:lnTo>
                  <a:pt x="1572819" y="0"/>
                </a:lnTo>
                <a:lnTo>
                  <a:pt x="1572819" y="1487029"/>
                </a:lnTo>
                <a:lnTo>
                  <a:pt x="0" y="14870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405951" y="9778023"/>
            <a:ext cx="10925270" cy="1610908"/>
            <a:chOff x="0" y="0"/>
            <a:chExt cx="2877437" cy="424272"/>
          </a:xfrm>
        </p:grpSpPr>
        <p:sp>
          <p:nvSpPr>
            <p:cNvPr name="Freeform 20" id="20"/>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1" id="21"/>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2" id="22"/>
          <p:cNvGrpSpPr/>
          <p:nvPr/>
        </p:nvGrpSpPr>
        <p:grpSpPr>
          <a:xfrm rot="0">
            <a:off x="-5493050" y="9778023"/>
            <a:ext cx="10925270" cy="1610908"/>
            <a:chOff x="0" y="0"/>
            <a:chExt cx="2877437" cy="424272"/>
          </a:xfrm>
        </p:grpSpPr>
        <p:sp>
          <p:nvSpPr>
            <p:cNvPr name="Freeform 23" id="2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4" id="2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5" id="25"/>
          <p:cNvSpPr/>
          <p:nvPr/>
        </p:nvSpPr>
        <p:spPr>
          <a:xfrm flipH="false" flipV="false" rot="0">
            <a:off x="12515109" y="6467130"/>
            <a:ext cx="1275401" cy="190151"/>
          </a:xfrm>
          <a:custGeom>
            <a:avLst/>
            <a:gdLst/>
            <a:ahLst/>
            <a:cxnLst/>
            <a:rect r="r" b="b" t="t" l="l"/>
            <a:pathLst>
              <a:path h="190151" w="1275401">
                <a:moveTo>
                  <a:pt x="0" y="0"/>
                </a:moveTo>
                <a:lnTo>
                  <a:pt x="1275402" y="0"/>
                </a:lnTo>
                <a:lnTo>
                  <a:pt x="1275402" y="190151"/>
                </a:lnTo>
                <a:lnTo>
                  <a:pt x="0" y="1901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2389578" y="0"/>
            <a:ext cx="5856684" cy="3895376"/>
          </a:xfrm>
          <a:custGeom>
            <a:avLst/>
            <a:gdLst/>
            <a:ahLst/>
            <a:cxnLst/>
            <a:rect r="r" b="b" t="t" l="l"/>
            <a:pathLst>
              <a:path h="3895376" w="5856684">
                <a:moveTo>
                  <a:pt x="0" y="0"/>
                </a:moveTo>
                <a:lnTo>
                  <a:pt x="5856684" y="0"/>
                </a:lnTo>
                <a:lnTo>
                  <a:pt x="5856684" y="3895376"/>
                </a:lnTo>
                <a:lnTo>
                  <a:pt x="0" y="3895376"/>
                </a:lnTo>
                <a:lnTo>
                  <a:pt x="0" y="0"/>
                </a:lnTo>
                <a:close/>
              </a:path>
            </a:pathLst>
          </a:custGeom>
          <a:blipFill>
            <a:blip r:embed="rId8"/>
            <a:stretch>
              <a:fillRect l="0" t="0" r="0" b="0"/>
            </a:stretch>
          </a:blipFill>
        </p:spPr>
      </p:sp>
      <p:sp>
        <p:nvSpPr>
          <p:cNvPr name="TextBox 27" id="27"/>
          <p:cNvSpPr txBox="true"/>
          <p:nvPr/>
        </p:nvSpPr>
        <p:spPr>
          <a:xfrm rot="0">
            <a:off x="1028700" y="3434298"/>
            <a:ext cx="15557648" cy="2727857"/>
          </a:xfrm>
          <a:prstGeom prst="rect">
            <a:avLst/>
          </a:prstGeom>
        </p:spPr>
        <p:txBody>
          <a:bodyPr anchor="t" rtlCol="false" tIns="0" lIns="0" bIns="0" rIns="0">
            <a:spAutoFit/>
          </a:bodyPr>
          <a:lstStyle/>
          <a:p>
            <a:pPr algn="l">
              <a:lnSpc>
                <a:spcPts val="20946"/>
              </a:lnSpc>
            </a:pPr>
            <a:r>
              <a:rPr lang="en-US" sz="19041">
                <a:solidFill>
                  <a:srgbClr val="06053F"/>
                </a:solidFill>
                <a:latin typeface="Bernoru SemiCondensed"/>
                <a:ea typeface="Bernoru SemiCondensed"/>
                <a:cs typeface="Bernoru SemiCondensed"/>
                <a:sym typeface="Bernoru SemiCondensed"/>
              </a:rPr>
              <a:t>TERIMA KASIH</a:t>
            </a:r>
          </a:p>
        </p:txBody>
      </p:sp>
      <p:sp>
        <p:nvSpPr>
          <p:cNvPr name="TextBox 28" id="28"/>
          <p:cNvSpPr txBox="true"/>
          <p:nvPr/>
        </p:nvSpPr>
        <p:spPr>
          <a:xfrm rot="0">
            <a:off x="9315421" y="1000125"/>
            <a:ext cx="11830392" cy="2305050"/>
          </a:xfrm>
          <a:prstGeom prst="rect">
            <a:avLst/>
          </a:prstGeom>
        </p:spPr>
        <p:txBody>
          <a:bodyPr anchor="t" rtlCol="false" tIns="0" lIns="0" bIns="0" rIns="0">
            <a:spAutoFit/>
          </a:bodyPr>
          <a:lstStyle/>
          <a:p>
            <a:pPr algn="l">
              <a:lnSpc>
                <a:spcPts val="4560"/>
              </a:lnSpc>
            </a:pPr>
            <a:r>
              <a:rPr lang="en-US" sz="3800">
                <a:solidFill>
                  <a:srgbClr val="06053F"/>
                </a:solidFill>
                <a:latin typeface="ABeeZee Bold"/>
                <a:ea typeface="ABeeZee Bold"/>
                <a:cs typeface="ABeeZee Bold"/>
                <a:sym typeface="ABeeZee Bold"/>
              </a:rPr>
              <a:t>Petani menanam padi disawah</a:t>
            </a:r>
          </a:p>
          <a:p>
            <a:pPr algn="l">
              <a:lnSpc>
                <a:spcPts val="4560"/>
              </a:lnSpc>
            </a:pPr>
            <a:r>
              <a:rPr lang="en-US" sz="3800">
                <a:solidFill>
                  <a:srgbClr val="06053F"/>
                </a:solidFill>
                <a:latin typeface="ABeeZee Bold"/>
                <a:ea typeface="ABeeZee Bold"/>
                <a:cs typeface="ABeeZee Bold"/>
                <a:sym typeface="ABeeZee Bold"/>
              </a:rPr>
              <a:t>Air mengalir membuat tanah subur</a:t>
            </a:r>
          </a:p>
          <a:p>
            <a:pPr algn="l">
              <a:lnSpc>
                <a:spcPts val="4560"/>
              </a:lnSpc>
            </a:pPr>
            <a:r>
              <a:rPr lang="en-US" sz="3800">
                <a:solidFill>
                  <a:srgbClr val="06053F"/>
                </a:solidFill>
                <a:latin typeface="ABeeZee Bold"/>
                <a:ea typeface="ABeeZee Bold"/>
                <a:cs typeface="ABeeZee Bold"/>
                <a:sym typeface="ABeeZee Bold"/>
              </a:rPr>
              <a:t>Pilihlah Lurah yang amanah</a:t>
            </a:r>
          </a:p>
          <a:p>
            <a:pPr algn="l">
              <a:lnSpc>
                <a:spcPts val="4560"/>
              </a:lnSpc>
            </a:pPr>
            <a:r>
              <a:rPr lang="en-US" sz="3800">
                <a:solidFill>
                  <a:srgbClr val="06053F"/>
                </a:solidFill>
                <a:latin typeface="ABeeZee Bold"/>
                <a:ea typeface="ABeeZee Bold"/>
                <a:cs typeface="ABeeZee Bold"/>
                <a:sym typeface="ABeeZee Bold"/>
              </a:rPr>
              <a:t>Agar kalurahan ini makmur</a:t>
            </a:r>
          </a:p>
        </p:txBody>
      </p:sp>
      <p:sp>
        <p:nvSpPr>
          <p:cNvPr name="TextBox 29" id="29"/>
          <p:cNvSpPr txBox="true"/>
          <p:nvPr/>
        </p:nvSpPr>
        <p:spPr>
          <a:xfrm rot="0">
            <a:off x="1028700" y="6739408"/>
            <a:ext cx="11830392" cy="2305050"/>
          </a:xfrm>
          <a:prstGeom prst="rect">
            <a:avLst/>
          </a:prstGeom>
        </p:spPr>
        <p:txBody>
          <a:bodyPr anchor="t" rtlCol="false" tIns="0" lIns="0" bIns="0" rIns="0">
            <a:spAutoFit/>
          </a:bodyPr>
          <a:lstStyle/>
          <a:p>
            <a:pPr algn="l">
              <a:lnSpc>
                <a:spcPts val="4560"/>
              </a:lnSpc>
            </a:pPr>
            <a:r>
              <a:rPr lang="en-US" sz="3800">
                <a:solidFill>
                  <a:srgbClr val="06053F"/>
                </a:solidFill>
                <a:latin typeface="ABeeZee Bold"/>
                <a:ea typeface="ABeeZee Bold"/>
                <a:cs typeface="ABeeZee Bold"/>
                <a:sym typeface="ABeeZee Bold"/>
              </a:rPr>
              <a:t>Bukan ayam tetapi itik</a:t>
            </a:r>
          </a:p>
          <a:p>
            <a:pPr algn="l">
              <a:lnSpc>
                <a:spcPts val="4560"/>
              </a:lnSpc>
            </a:pPr>
            <a:r>
              <a:rPr lang="en-US" sz="3800">
                <a:solidFill>
                  <a:srgbClr val="06053F"/>
                </a:solidFill>
                <a:latin typeface="ABeeZee Bold"/>
                <a:ea typeface="ABeeZee Bold"/>
                <a:cs typeface="ABeeZee Bold"/>
                <a:sym typeface="ABeeZee Bold"/>
              </a:rPr>
              <a:t>Yang leher panjang angsa namanya</a:t>
            </a:r>
          </a:p>
          <a:p>
            <a:pPr algn="l">
              <a:lnSpc>
                <a:spcPts val="4560"/>
              </a:lnSpc>
            </a:pPr>
            <a:r>
              <a:rPr lang="en-US" sz="3800">
                <a:solidFill>
                  <a:srgbClr val="06053F"/>
                </a:solidFill>
                <a:latin typeface="ABeeZee Bold"/>
                <a:ea typeface="ABeeZee Bold"/>
                <a:cs typeface="ABeeZee Bold"/>
                <a:sym typeface="ABeeZee Bold"/>
              </a:rPr>
              <a:t>Siapapun Lurah yang dilantik</a:t>
            </a:r>
          </a:p>
          <a:p>
            <a:pPr algn="l">
              <a:lnSpc>
                <a:spcPts val="4560"/>
              </a:lnSpc>
            </a:pPr>
            <a:r>
              <a:rPr lang="en-US" sz="3800">
                <a:solidFill>
                  <a:srgbClr val="06053F"/>
                </a:solidFill>
                <a:latin typeface="ABeeZee Bold"/>
                <a:ea typeface="ABeeZee Bold"/>
                <a:cs typeface="ABeeZee Bold"/>
                <a:sym typeface="ABeeZee Bold"/>
              </a:rPr>
              <a:t>Semoga amanah dan bijaksana orangnya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560146" y="62025"/>
            <a:ext cx="13230252" cy="1954532"/>
          </a:xfrm>
          <a:prstGeom prst="rect">
            <a:avLst/>
          </a:prstGeom>
        </p:spPr>
        <p:txBody>
          <a:bodyPr anchor="t" rtlCol="false" tIns="0" lIns="0" bIns="0" rIns="0">
            <a:spAutoFit/>
          </a:bodyPr>
          <a:lstStyle/>
          <a:p>
            <a:pPr algn="ctr">
              <a:lnSpc>
                <a:spcPts val="7590"/>
              </a:lnSpc>
            </a:pPr>
            <a:r>
              <a:rPr lang="en-US" sz="6900">
                <a:solidFill>
                  <a:srgbClr val="06053F"/>
                </a:solidFill>
                <a:latin typeface="Bernoru SemiCondensed"/>
                <a:ea typeface="Bernoru SemiCondensed"/>
                <a:cs typeface="Bernoru SemiCondensed"/>
                <a:sym typeface="Bernoru SemiCondensed"/>
              </a:rPr>
              <a:t>TAHAPAN</a:t>
            </a:r>
          </a:p>
          <a:p>
            <a:pPr algn="ctr">
              <a:lnSpc>
                <a:spcPts val="7590"/>
              </a:lnSpc>
            </a:pPr>
            <a:r>
              <a:rPr lang="en-US" sz="6900">
                <a:solidFill>
                  <a:srgbClr val="06053F"/>
                </a:solidFill>
                <a:latin typeface="Bernoru SemiCondensed"/>
                <a:ea typeface="Bernoru SemiCondensed"/>
                <a:cs typeface="Bernoru SemiCondensed"/>
                <a:sym typeface="Bernoru SemiCondensed"/>
              </a:rPr>
              <a:t>PEMILIHAN LURAH ANTAR WAKTU</a:t>
            </a:r>
          </a:p>
        </p:txBody>
      </p:sp>
      <p:grpSp>
        <p:nvGrpSpPr>
          <p:cNvPr name="Group 3" id="3"/>
          <p:cNvGrpSpPr/>
          <p:nvPr/>
        </p:nvGrpSpPr>
        <p:grpSpPr>
          <a:xfrm rot="0">
            <a:off x="147536" y="3581252"/>
            <a:ext cx="4642448" cy="3124497"/>
            <a:chOff x="0" y="0"/>
            <a:chExt cx="1222702" cy="822913"/>
          </a:xfrm>
        </p:grpSpPr>
        <p:sp>
          <p:nvSpPr>
            <p:cNvPr name="Freeform 4" id="4"/>
            <p:cNvSpPr/>
            <p:nvPr/>
          </p:nvSpPr>
          <p:spPr>
            <a:xfrm flipH="false" flipV="false" rot="0">
              <a:off x="0" y="0"/>
              <a:ext cx="1222702" cy="822913"/>
            </a:xfrm>
            <a:custGeom>
              <a:avLst/>
              <a:gdLst/>
              <a:ahLst/>
              <a:cxnLst/>
              <a:rect r="r" b="b" t="t" l="l"/>
              <a:pathLst>
                <a:path h="822913" w="1222702">
                  <a:moveTo>
                    <a:pt x="91720" y="0"/>
                  </a:moveTo>
                  <a:lnTo>
                    <a:pt x="1130982" y="0"/>
                  </a:lnTo>
                  <a:cubicBezTo>
                    <a:pt x="1181638" y="0"/>
                    <a:pt x="1222702" y="41064"/>
                    <a:pt x="1222702" y="91720"/>
                  </a:cubicBezTo>
                  <a:lnTo>
                    <a:pt x="1222702" y="731193"/>
                  </a:lnTo>
                  <a:cubicBezTo>
                    <a:pt x="1222702" y="755518"/>
                    <a:pt x="1213039" y="778848"/>
                    <a:pt x="1195838" y="796049"/>
                  </a:cubicBezTo>
                  <a:cubicBezTo>
                    <a:pt x="1178637" y="813249"/>
                    <a:pt x="1155308" y="822913"/>
                    <a:pt x="1130982" y="822913"/>
                  </a:cubicBezTo>
                  <a:lnTo>
                    <a:pt x="91720" y="822913"/>
                  </a:lnTo>
                  <a:cubicBezTo>
                    <a:pt x="67394" y="822913"/>
                    <a:pt x="44065" y="813249"/>
                    <a:pt x="26864" y="796049"/>
                  </a:cubicBezTo>
                  <a:cubicBezTo>
                    <a:pt x="9663" y="778848"/>
                    <a:pt x="0" y="755518"/>
                    <a:pt x="0" y="731193"/>
                  </a:cubicBezTo>
                  <a:lnTo>
                    <a:pt x="0" y="91720"/>
                  </a:lnTo>
                  <a:cubicBezTo>
                    <a:pt x="0" y="67394"/>
                    <a:pt x="9663" y="44065"/>
                    <a:pt x="26864" y="26864"/>
                  </a:cubicBezTo>
                  <a:cubicBezTo>
                    <a:pt x="44065" y="9663"/>
                    <a:pt x="67394" y="0"/>
                    <a:pt x="91720" y="0"/>
                  </a:cubicBezTo>
                  <a:close/>
                </a:path>
              </a:pathLst>
            </a:custGeom>
            <a:solidFill>
              <a:srgbClr val="F3630F"/>
            </a:solidFill>
          </p:spPr>
        </p:sp>
        <p:sp>
          <p:nvSpPr>
            <p:cNvPr name="TextBox 5" id="5"/>
            <p:cNvSpPr txBox="true"/>
            <p:nvPr/>
          </p:nvSpPr>
          <p:spPr>
            <a:xfrm>
              <a:off x="0" y="-38100"/>
              <a:ext cx="1222702" cy="861013"/>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4485185" y="6579148"/>
            <a:ext cx="4642448" cy="3124497"/>
            <a:chOff x="0" y="0"/>
            <a:chExt cx="1222702" cy="822913"/>
          </a:xfrm>
        </p:grpSpPr>
        <p:sp>
          <p:nvSpPr>
            <p:cNvPr name="Freeform 7" id="7"/>
            <p:cNvSpPr/>
            <p:nvPr/>
          </p:nvSpPr>
          <p:spPr>
            <a:xfrm flipH="false" flipV="false" rot="0">
              <a:off x="0" y="0"/>
              <a:ext cx="1222702" cy="822913"/>
            </a:xfrm>
            <a:custGeom>
              <a:avLst/>
              <a:gdLst/>
              <a:ahLst/>
              <a:cxnLst/>
              <a:rect r="r" b="b" t="t" l="l"/>
              <a:pathLst>
                <a:path h="822913" w="1222702">
                  <a:moveTo>
                    <a:pt x="91720" y="0"/>
                  </a:moveTo>
                  <a:lnTo>
                    <a:pt x="1130982" y="0"/>
                  </a:lnTo>
                  <a:cubicBezTo>
                    <a:pt x="1181638" y="0"/>
                    <a:pt x="1222702" y="41064"/>
                    <a:pt x="1222702" y="91720"/>
                  </a:cubicBezTo>
                  <a:lnTo>
                    <a:pt x="1222702" y="731193"/>
                  </a:lnTo>
                  <a:cubicBezTo>
                    <a:pt x="1222702" y="755518"/>
                    <a:pt x="1213039" y="778848"/>
                    <a:pt x="1195838" y="796049"/>
                  </a:cubicBezTo>
                  <a:cubicBezTo>
                    <a:pt x="1178637" y="813249"/>
                    <a:pt x="1155308" y="822913"/>
                    <a:pt x="1130982" y="822913"/>
                  </a:cubicBezTo>
                  <a:lnTo>
                    <a:pt x="91720" y="822913"/>
                  </a:lnTo>
                  <a:cubicBezTo>
                    <a:pt x="67394" y="822913"/>
                    <a:pt x="44065" y="813249"/>
                    <a:pt x="26864" y="796049"/>
                  </a:cubicBezTo>
                  <a:cubicBezTo>
                    <a:pt x="9663" y="778848"/>
                    <a:pt x="0" y="755518"/>
                    <a:pt x="0" y="731193"/>
                  </a:cubicBezTo>
                  <a:lnTo>
                    <a:pt x="0" y="91720"/>
                  </a:lnTo>
                  <a:cubicBezTo>
                    <a:pt x="0" y="67394"/>
                    <a:pt x="9663" y="44065"/>
                    <a:pt x="26864" y="26864"/>
                  </a:cubicBezTo>
                  <a:cubicBezTo>
                    <a:pt x="44065" y="9663"/>
                    <a:pt x="67394" y="0"/>
                    <a:pt x="91720" y="0"/>
                  </a:cubicBezTo>
                  <a:close/>
                </a:path>
              </a:pathLst>
            </a:custGeom>
            <a:solidFill>
              <a:srgbClr val="06053F"/>
            </a:solidFill>
          </p:spPr>
        </p:sp>
        <p:sp>
          <p:nvSpPr>
            <p:cNvPr name="TextBox 8" id="8"/>
            <p:cNvSpPr txBox="true"/>
            <p:nvPr/>
          </p:nvSpPr>
          <p:spPr>
            <a:xfrm>
              <a:off x="0" y="-38100"/>
              <a:ext cx="1222702" cy="861013"/>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7630820" y="2913099"/>
            <a:ext cx="4642448" cy="3124497"/>
            <a:chOff x="0" y="0"/>
            <a:chExt cx="1222702" cy="822913"/>
          </a:xfrm>
        </p:grpSpPr>
        <p:sp>
          <p:nvSpPr>
            <p:cNvPr name="Freeform 10" id="10"/>
            <p:cNvSpPr/>
            <p:nvPr/>
          </p:nvSpPr>
          <p:spPr>
            <a:xfrm flipH="false" flipV="false" rot="0">
              <a:off x="0" y="0"/>
              <a:ext cx="1222702" cy="822913"/>
            </a:xfrm>
            <a:custGeom>
              <a:avLst/>
              <a:gdLst/>
              <a:ahLst/>
              <a:cxnLst/>
              <a:rect r="r" b="b" t="t" l="l"/>
              <a:pathLst>
                <a:path h="822913" w="1222702">
                  <a:moveTo>
                    <a:pt x="91720" y="0"/>
                  </a:moveTo>
                  <a:lnTo>
                    <a:pt x="1130982" y="0"/>
                  </a:lnTo>
                  <a:cubicBezTo>
                    <a:pt x="1181638" y="0"/>
                    <a:pt x="1222702" y="41064"/>
                    <a:pt x="1222702" y="91720"/>
                  </a:cubicBezTo>
                  <a:lnTo>
                    <a:pt x="1222702" y="731193"/>
                  </a:lnTo>
                  <a:cubicBezTo>
                    <a:pt x="1222702" y="755518"/>
                    <a:pt x="1213039" y="778848"/>
                    <a:pt x="1195838" y="796049"/>
                  </a:cubicBezTo>
                  <a:cubicBezTo>
                    <a:pt x="1178637" y="813249"/>
                    <a:pt x="1155308" y="822913"/>
                    <a:pt x="1130982" y="822913"/>
                  </a:cubicBezTo>
                  <a:lnTo>
                    <a:pt x="91720" y="822913"/>
                  </a:lnTo>
                  <a:cubicBezTo>
                    <a:pt x="67394" y="822913"/>
                    <a:pt x="44065" y="813249"/>
                    <a:pt x="26864" y="796049"/>
                  </a:cubicBezTo>
                  <a:cubicBezTo>
                    <a:pt x="9663" y="778848"/>
                    <a:pt x="0" y="755518"/>
                    <a:pt x="0" y="731193"/>
                  </a:cubicBezTo>
                  <a:lnTo>
                    <a:pt x="0" y="91720"/>
                  </a:lnTo>
                  <a:cubicBezTo>
                    <a:pt x="0" y="67394"/>
                    <a:pt x="9663" y="44065"/>
                    <a:pt x="26864" y="26864"/>
                  </a:cubicBezTo>
                  <a:cubicBezTo>
                    <a:pt x="44065" y="9663"/>
                    <a:pt x="67394" y="0"/>
                    <a:pt x="91720" y="0"/>
                  </a:cubicBezTo>
                  <a:close/>
                </a:path>
              </a:pathLst>
            </a:custGeom>
            <a:solidFill>
              <a:srgbClr val="F3630F"/>
            </a:solidFill>
          </p:spPr>
        </p:sp>
        <p:sp>
          <p:nvSpPr>
            <p:cNvPr name="TextBox 11" id="11"/>
            <p:cNvSpPr txBox="true"/>
            <p:nvPr/>
          </p:nvSpPr>
          <p:spPr>
            <a:xfrm>
              <a:off x="0" y="-38100"/>
              <a:ext cx="1222702" cy="861013"/>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405951" y="9778023"/>
            <a:ext cx="10925270" cy="1610908"/>
            <a:chOff x="0" y="0"/>
            <a:chExt cx="2877437" cy="424272"/>
          </a:xfrm>
        </p:grpSpPr>
        <p:sp>
          <p:nvSpPr>
            <p:cNvPr name="Freeform 13" id="13"/>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4" id="14"/>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5493050" y="9778023"/>
            <a:ext cx="10925270" cy="1610908"/>
            <a:chOff x="0" y="0"/>
            <a:chExt cx="2877437" cy="424272"/>
          </a:xfrm>
        </p:grpSpPr>
        <p:sp>
          <p:nvSpPr>
            <p:cNvPr name="Freeform 16" id="16"/>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17" id="17"/>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5168696" y="8685678"/>
            <a:ext cx="6810594" cy="4278950"/>
            <a:chOff x="0" y="0"/>
            <a:chExt cx="812800" cy="510665"/>
          </a:xfrm>
        </p:grpSpPr>
        <p:sp>
          <p:nvSpPr>
            <p:cNvPr name="Freeform 19" id="19"/>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20" id="20"/>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12273268" y="9579820"/>
            <a:ext cx="5280478" cy="3845308"/>
            <a:chOff x="0" y="0"/>
            <a:chExt cx="812800" cy="591891"/>
          </a:xfrm>
        </p:grpSpPr>
        <p:sp>
          <p:nvSpPr>
            <p:cNvPr name="Freeform 22" id="22"/>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23" id="23"/>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24" id="24"/>
          <p:cNvSpPr/>
          <p:nvPr/>
        </p:nvSpPr>
        <p:spPr>
          <a:xfrm flipH="false" flipV="false" rot="0">
            <a:off x="15790398" y="2988318"/>
            <a:ext cx="1572819" cy="1487029"/>
          </a:xfrm>
          <a:custGeom>
            <a:avLst/>
            <a:gdLst/>
            <a:ahLst/>
            <a:cxnLst/>
            <a:rect r="r" b="b" t="t" l="l"/>
            <a:pathLst>
              <a:path h="1487029" w="1572819">
                <a:moveTo>
                  <a:pt x="0" y="0"/>
                </a:moveTo>
                <a:lnTo>
                  <a:pt x="1572819" y="0"/>
                </a:lnTo>
                <a:lnTo>
                  <a:pt x="1572819" y="1487030"/>
                </a:lnTo>
                <a:lnTo>
                  <a:pt x="0" y="14870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5" id="25"/>
          <p:cNvGrpSpPr/>
          <p:nvPr/>
        </p:nvGrpSpPr>
        <p:grpSpPr>
          <a:xfrm rot="0">
            <a:off x="6324800" y="5440645"/>
            <a:ext cx="867967" cy="86796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630F"/>
            </a:solidFill>
          </p:spPr>
        </p:sp>
        <p:sp>
          <p:nvSpPr>
            <p:cNvPr name="TextBox 27" id="2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9518061" y="2016558"/>
            <a:ext cx="867967" cy="86796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053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1" id="31"/>
          <p:cNvGrpSpPr/>
          <p:nvPr/>
        </p:nvGrpSpPr>
        <p:grpSpPr>
          <a:xfrm rot="0">
            <a:off x="1692179" y="2479116"/>
            <a:ext cx="867967" cy="86796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6053F"/>
            </a:solidFill>
          </p:spPr>
        </p:sp>
        <p:sp>
          <p:nvSpPr>
            <p:cNvPr name="TextBox 33" id="33"/>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4" id="34"/>
          <p:cNvSpPr txBox="true"/>
          <p:nvPr/>
        </p:nvSpPr>
        <p:spPr>
          <a:xfrm rot="0">
            <a:off x="572355" y="3807703"/>
            <a:ext cx="3792810" cy="2447925"/>
          </a:xfrm>
          <a:prstGeom prst="rect">
            <a:avLst/>
          </a:prstGeom>
        </p:spPr>
        <p:txBody>
          <a:bodyPr anchor="t" rtlCol="false" tIns="0" lIns="0" bIns="0" rIns="0">
            <a:spAutoFit/>
          </a:bodyPr>
          <a:lstStyle/>
          <a:p>
            <a:pPr algn="ctr">
              <a:lnSpc>
                <a:spcPts val="4200"/>
              </a:lnSpc>
            </a:pPr>
            <a:r>
              <a:rPr lang="en-US" sz="3500">
                <a:solidFill>
                  <a:srgbClr val="06053F"/>
                </a:solidFill>
                <a:latin typeface="ABeeZee Bold"/>
                <a:ea typeface="ABeeZee Bold"/>
                <a:cs typeface="ABeeZee Bold"/>
                <a:sym typeface="ABeeZee Bold"/>
              </a:rPr>
              <a:t>PERSIAPAN</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Pembentukan Panitia</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Pembekalan Panitia</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Penyusunan Jadwal</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Sosialisasi</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Pengumuman</a:t>
            </a:r>
          </a:p>
        </p:txBody>
      </p:sp>
      <p:sp>
        <p:nvSpPr>
          <p:cNvPr name="TextBox 35" id="35"/>
          <p:cNvSpPr txBox="true"/>
          <p:nvPr/>
        </p:nvSpPr>
        <p:spPr>
          <a:xfrm rot="0">
            <a:off x="4456610" y="6893803"/>
            <a:ext cx="4604348" cy="2447925"/>
          </a:xfrm>
          <a:prstGeom prst="rect">
            <a:avLst/>
          </a:prstGeom>
        </p:spPr>
        <p:txBody>
          <a:bodyPr anchor="t" rtlCol="false" tIns="0" lIns="0" bIns="0" rIns="0">
            <a:spAutoFit/>
          </a:bodyPr>
          <a:lstStyle/>
          <a:p>
            <a:pPr algn="ctr">
              <a:lnSpc>
                <a:spcPts val="4200"/>
              </a:lnSpc>
            </a:pPr>
            <a:r>
              <a:rPr lang="en-US" sz="3500">
                <a:solidFill>
                  <a:srgbClr val="FFFFFF"/>
                </a:solidFill>
                <a:latin typeface="ABeeZee Bold"/>
                <a:ea typeface="ABeeZee Bold"/>
                <a:cs typeface="ABeeZee Bold"/>
                <a:sym typeface="ABeeZee Bold"/>
              </a:rPr>
              <a:t>PENCALONAN</a:t>
            </a:r>
          </a:p>
          <a:p>
            <a:pPr algn="just" marL="539764" indent="-269882" lvl="1">
              <a:lnSpc>
                <a:spcPts val="3000"/>
              </a:lnSpc>
              <a:buAutoNum type="arabicPeriod" startAt="1"/>
            </a:pPr>
            <a:r>
              <a:rPr lang="en-US" sz="2500">
                <a:solidFill>
                  <a:srgbClr val="FFFFFF"/>
                </a:solidFill>
                <a:latin typeface="ABeeZee"/>
                <a:ea typeface="ABeeZee"/>
                <a:cs typeface="ABeeZee"/>
                <a:sym typeface="ABeeZee"/>
              </a:rPr>
              <a:t>Pendaftaran</a:t>
            </a:r>
          </a:p>
          <a:p>
            <a:pPr algn="just" marL="539764" indent="-269882" lvl="1">
              <a:lnSpc>
                <a:spcPts val="3000"/>
              </a:lnSpc>
              <a:buAutoNum type="arabicPeriod" startAt="1"/>
            </a:pPr>
            <a:r>
              <a:rPr lang="en-US" sz="2500">
                <a:solidFill>
                  <a:srgbClr val="FFFFFF"/>
                </a:solidFill>
                <a:latin typeface="ABeeZee"/>
                <a:ea typeface="ABeeZee"/>
                <a:cs typeface="ABeeZee"/>
                <a:sym typeface="ABeeZee"/>
              </a:rPr>
              <a:t>Penelitian Berkas</a:t>
            </a:r>
          </a:p>
          <a:p>
            <a:pPr algn="just" marL="539764" indent="-269882" lvl="1">
              <a:lnSpc>
                <a:spcPts val="3000"/>
              </a:lnSpc>
              <a:buAutoNum type="arabicPeriod" startAt="1"/>
            </a:pPr>
            <a:r>
              <a:rPr lang="en-US" sz="2500">
                <a:solidFill>
                  <a:srgbClr val="FFFFFF"/>
                </a:solidFill>
                <a:latin typeface="ABeeZee"/>
                <a:ea typeface="ABeeZee"/>
                <a:cs typeface="ABeeZee"/>
                <a:sym typeface="ABeeZee"/>
              </a:rPr>
              <a:t>Seleksi Tambahan jika lebih 3 pendaftar</a:t>
            </a:r>
          </a:p>
          <a:p>
            <a:pPr algn="just" marL="539764" indent="-269882" lvl="1">
              <a:lnSpc>
                <a:spcPts val="3000"/>
              </a:lnSpc>
              <a:buAutoNum type="arabicPeriod" startAt="1"/>
            </a:pPr>
            <a:r>
              <a:rPr lang="en-US" sz="2500">
                <a:solidFill>
                  <a:srgbClr val="FFFFFF"/>
                </a:solidFill>
                <a:latin typeface="ABeeZee"/>
                <a:ea typeface="ABeeZee"/>
                <a:cs typeface="ABeeZee"/>
                <a:sym typeface="ABeeZee"/>
              </a:rPr>
              <a:t>Penetapan Bakal Calon</a:t>
            </a:r>
          </a:p>
        </p:txBody>
      </p:sp>
      <p:sp>
        <p:nvSpPr>
          <p:cNvPr name="TextBox 36" id="36"/>
          <p:cNvSpPr txBox="true"/>
          <p:nvPr/>
        </p:nvSpPr>
        <p:spPr>
          <a:xfrm rot="0">
            <a:off x="1793978" y="2694024"/>
            <a:ext cx="766167" cy="447675"/>
          </a:xfrm>
          <a:prstGeom prst="rect">
            <a:avLst/>
          </a:prstGeom>
        </p:spPr>
        <p:txBody>
          <a:bodyPr anchor="t" rtlCol="false" tIns="0" lIns="0" bIns="0" rIns="0">
            <a:spAutoFit/>
          </a:bodyPr>
          <a:lstStyle/>
          <a:p>
            <a:pPr algn="ctr">
              <a:lnSpc>
                <a:spcPts val="3300"/>
              </a:lnSpc>
            </a:pPr>
            <a:r>
              <a:rPr lang="en-US" sz="3000">
                <a:solidFill>
                  <a:srgbClr val="FFFFFF"/>
                </a:solidFill>
                <a:latin typeface="ABeeZee Bold"/>
                <a:ea typeface="ABeeZee Bold"/>
                <a:cs typeface="ABeeZee Bold"/>
                <a:sym typeface="ABeeZee Bold"/>
              </a:rPr>
              <a:t>01</a:t>
            </a:r>
          </a:p>
        </p:txBody>
      </p:sp>
      <p:sp>
        <p:nvSpPr>
          <p:cNvPr name="TextBox 37" id="37"/>
          <p:cNvSpPr txBox="true"/>
          <p:nvPr/>
        </p:nvSpPr>
        <p:spPr>
          <a:xfrm rot="0">
            <a:off x="6366175" y="5665078"/>
            <a:ext cx="766167" cy="447675"/>
          </a:xfrm>
          <a:prstGeom prst="rect">
            <a:avLst/>
          </a:prstGeom>
        </p:spPr>
        <p:txBody>
          <a:bodyPr anchor="t" rtlCol="false" tIns="0" lIns="0" bIns="0" rIns="0">
            <a:spAutoFit/>
          </a:bodyPr>
          <a:lstStyle/>
          <a:p>
            <a:pPr algn="ctr" marL="0" indent="0" lvl="0">
              <a:lnSpc>
                <a:spcPts val="3300"/>
              </a:lnSpc>
              <a:spcBef>
                <a:spcPct val="0"/>
              </a:spcBef>
            </a:pPr>
            <a:r>
              <a:rPr lang="en-US" sz="3000" strike="noStrike" u="none">
                <a:solidFill>
                  <a:srgbClr val="06053F"/>
                </a:solidFill>
                <a:latin typeface="ABeeZee Bold"/>
                <a:ea typeface="ABeeZee Bold"/>
                <a:cs typeface="ABeeZee Bold"/>
                <a:sym typeface="ABeeZee Bold"/>
              </a:rPr>
              <a:t>02</a:t>
            </a:r>
          </a:p>
        </p:txBody>
      </p:sp>
      <p:sp>
        <p:nvSpPr>
          <p:cNvPr name="TextBox 38" id="38"/>
          <p:cNvSpPr txBox="true"/>
          <p:nvPr/>
        </p:nvSpPr>
        <p:spPr>
          <a:xfrm rot="0">
            <a:off x="9568961" y="2179109"/>
            <a:ext cx="766167" cy="447675"/>
          </a:xfrm>
          <a:prstGeom prst="rect">
            <a:avLst/>
          </a:prstGeom>
        </p:spPr>
        <p:txBody>
          <a:bodyPr anchor="t" rtlCol="false" tIns="0" lIns="0" bIns="0" rIns="0">
            <a:spAutoFit/>
          </a:bodyPr>
          <a:lstStyle/>
          <a:p>
            <a:pPr algn="ctr" marL="0" indent="0" lvl="0">
              <a:lnSpc>
                <a:spcPts val="3300"/>
              </a:lnSpc>
              <a:spcBef>
                <a:spcPct val="0"/>
              </a:spcBef>
            </a:pPr>
            <a:r>
              <a:rPr lang="en-US" sz="3000" strike="noStrike" u="none">
                <a:solidFill>
                  <a:srgbClr val="FFFFFF"/>
                </a:solidFill>
                <a:latin typeface="ABeeZee Bold"/>
                <a:ea typeface="ABeeZee Bold"/>
                <a:cs typeface="ABeeZee Bold"/>
                <a:sym typeface="ABeeZee Bold"/>
              </a:rPr>
              <a:t>03</a:t>
            </a:r>
          </a:p>
        </p:txBody>
      </p:sp>
      <p:sp>
        <p:nvSpPr>
          <p:cNvPr name="TextBox 39" id="39"/>
          <p:cNvSpPr txBox="true"/>
          <p:nvPr/>
        </p:nvSpPr>
        <p:spPr>
          <a:xfrm rot="0">
            <a:off x="7611770" y="3107541"/>
            <a:ext cx="4492654" cy="2600325"/>
          </a:xfrm>
          <a:prstGeom prst="rect">
            <a:avLst/>
          </a:prstGeom>
        </p:spPr>
        <p:txBody>
          <a:bodyPr anchor="t" rtlCol="false" tIns="0" lIns="0" bIns="0" rIns="0">
            <a:spAutoFit/>
          </a:bodyPr>
          <a:lstStyle/>
          <a:p>
            <a:pPr algn="ctr">
              <a:lnSpc>
                <a:spcPts val="4200"/>
              </a:lnSpc>
            </a:pPr>
            <a:r>
              <a:rPr lang="en-US" sz="3500">
                <a:solidFill>
                  <a:srgbClr val="06053F"/>
                </a:solidFill>
                <a:latin typeface="ABeeZee Bold"/>
                <a:ea typeface="ABeeZee Bold"/>
                <a:cs typeface="ABeeZee Bold"/>
                <a:sym typeface="ABeeZee Bold"/>
              </a:rPr>
              <a:t>MUSYAWARAH KALURAHAN</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Musyawarah Padukuhan</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Musyawarah Kalurahan</a:t>
            </a:r>
          </a:p>
          <a:p>
            <a:pPr algn="just" marL="539764" indent="-269882" lvl="1">
              <a:lnSpc>
                <a:spcPts val="3000"/>
              </a:lnSpc>
              <a:buAutoNum type="arabicPeriod" startAt="1"/>
            </a:pPr>
            <a:r>
              <a:rPr lang="en-US" sz="2500">
                <a:solidFill>
                  <a:srgbClr val="06053F"/>
                </a:solidFill>
                <a:latin typeface="ABeeZee"/>
                <a:ea typeface="ABeeZee"/>
                <a:cs typeface="ABeeZee"/>
                <a:sym typeface="ABeeZee"/>
              </a:rPr>
              <a:t>Pemilihan Lurah Antar Waktu</a:t>
            </a:r>
          </a:p>
        </p:txBody>
      </p:sp>
      <p:grpSp>
        <p:nvGrpSpPr>
          <p:cNvPr name="Group 40" id="40"/>
          <p:cNvGrpSpPr/>
          <p:nvPr/>
        </p:nvGrpSpPr>
        <p:grpSpPr>
          <a:xfrm rot="0">
            <a:off x="11567090" y="6308612"/>
            <a:ext cx="4642448" cy="3124497"/>
            <a:chOff x="0" y="0"/>
            <a:chExt cx="1222702" cy="822913"/>
          </a:xfrm>
        </p:grpSpPr>
        <p:sp>
          <p:nvSpPr>
            <p:cNvPr name="Freeform 41" id="41"/>
            <p:cNvSpPr/>
            <p:nvPr/>
          </p:nvSpPr>
          <p:spPr>
            <a:xfrm flipH="false" flipV="false" rot="0">
              <a:off x="0" y="0"/>
              <a:ext cx="1222702" cy="822913"/>
            </a:xfrm>
            <a:custGeom>
              <a:avLst/>
              <a:gdLst/>
              <a:ahLst/>
              <a:cxnLst/>
              <a:rect r="r" b="b" t="t" l="l"/>
              <a:pathLst>
                <a:path h="822913" w="1222702">
                  <a:moveTo>
                    <a:pt x="91720" y="0"/>
                  </a:moveTo>
                  <a:lnTo>
                    <a:pt x="1130982" y="0"/>
                  </a:lnTo>
                  <a:cubicBezTo>
                    <a:pt x="1181638" y="0"/>
                    <a:pt x="1222702" y="41064"/>
                    <a:pt x="1222702" y="91720"/>
                  </a:cubicBezTo>
                  <a:lnTo>
                    <a:pt x="1222702" y="731193"/>
                  </a:lnTo>
                  <a:cubicBezTo>
                    <a:pt x="1222702" y="755518"/>
                    <a:pt x="1213039" y="778848"/>
                    <a:pt x="1195838" y="796049"/>
                  </a:cubicBezTo>
                  <a:cubicBezTo>
                    <a:pt x="1178637" y="813249"/>
                    <a:pt x="1155308" y="822913"/>
                    <a:pt x="1130982" y="822913"/>
                  </a:cubicBezTo>
                  <a:lnTo>
                    <a:pt x="91720" y="822913"/>
                  </a:lnTo>
                  <a:cubicBezTo>
                    <a:pt x="67394" y="822913"/>
                    <a:pt x="44065" y="813249"/>
                    <a:pt x="26864" y="796049"/>
                  </a:cubicBezTo>
                  <a:cubicBezTo>
                    <a:pt x="9663" y="778848"/>
                    <a:pt x="0" y="755518"/>
                    <a:pt x="0" y="731193"/>
                  </a:cubicBezTo>
                  <a:lnTo>
                    <a:pt x="0" y="91720"/>
                  </a:lnTo>
                  <a:cubicBezTo>
                    <a:pt x="0" y="67394"/>
                    <a:pt x="9663" y="44065"/>
                    <a:pt x="26864" y="26864"/>
                  </a:cubicBezTo>
                  <a:cubicBezTo>
                    <a:pt x="44065" y="9663"/>
                    <a:pt x="67394" y="0"/>
                    <a:pt x="91720" y="0"/>
                  </a:cubicBezTo>
                  <a:close/>
                </a:path>
              </a:pathLst>
            </a:custGeom>
            <a:solidFill>
              <a:srgbClr val="06053F"/>
            </a:solidFill>
          </p:spPr>
        </p:sp>
        <p:sp>
          <p:nvSpPr>
            <p:cNvPr name="TextBox 42" id="42"/>
            <p:cNvSpPr txBox="true"/>
            <p:nvPr/>
          </p:nvSpPr>
          <p:spPr>
            <a:xfrm>
              <a:off x="0" y="-38100"/>
              <a:ext cx="1222702" cy="861013"/>
            </a:xfrm>
            <a:prstGeom prst="rect">
              <a:avLst/>
            </a:prstGeom>
          </p:spPr>
          <p:txBody>
            <a:bodyPr anchor="ctr" rtlCol="false" tIns="50800" lIns="50800" bIns="50800" rIns="50800"/>
            <a:lstStyle/>
            <a:p>
              <a:pPr algn="ctr">
                <a:lnSpc>
                  <a:spcPts val="2659"/>
                </a:lnSpc>
              </a:pPr>
            </a:p>
          </p:txBody>
        </p:sp>
      </p:grpSp>
      <p:sp>
        <p:nvSpPr>
          <p:cNvPr name="TextBox 43" id="43"/>
          <p:cNvSpPr txBox="true"/>
          <p:nvPr/>
        </p:nvSpPr>
        <p:spPr>
          <a:xfrm rot="0">
            <a:off x="11586140" y="6696223"/>
            <a:ext cx="4604348" cy="1685925"/>
          </a:xfrm>
          <a:prstGeom prst="rect">
            <a:avLst/>
          </a:prstGeom>
        </p:spPr>
        <p:txBody>
          <a:bodyPr anchor="t" rtlCol="false" tIns="0" lIns="0" bIns="0" rIns="0">
            <a:spAutoFit/>
          </a:bodyPr>
          <a:lstStyle/>
          <a:p>
            <a:pPr algn="ctr">
              <a:lnSpc>
                <a:spcPts val="4200"/>
              </a:lnSpc>
            </a:pPr>
            <a:r>
              <a:rPr lang="en-US" sz="3500">
                <a:solidFill>
                  <a:srgbClr val="FFFFFF"/>
                </a:solidFill>
                <a:latin typeface="ABeeZee Bold"/>
                <a:ea typeface="ABeeZee Bold"/>
                <a:cs typeface="ABeeZee Bold"/>
                <a:sym typeface="ABeeZee Bold"/>
              </a:rPr>
              <a:t>PENETAPAN</a:t>
            </a:r>
          </a:p>
          <a:p>
            <a:pPr algn="just" marL="539764" indent="-269882" lvl="1">
              <a:lnSpc>
                <a:spcPts val="3000"/>
              </a:lnSpc>
              <a:buAutoNum type="arabicPeriod" startAt="1"/>
            </a:pPr>
            <a:r>
              <a:rPr lang="en-US" sz="2500">
                <a:solidFill>
                  <a:srgbClr val="FFFFFF"/>
                </a:solidFill>
                <a:latin typeface="ABeeZee"/>
                <a:ea typeface="ABeeZee"/>
                <a:cs typeface="ABeeZee"/>
                <a:sym typeface="ABeeZee"/>
              </a:rPr>
              <a:t>Pelaporan ke Bupati</a:t>
            </a:r>
          </a:p>
          <a:p>
            <a:pPr algn="just" marL="539764" indent="-269882" lvl="1">
              <a:lnSpc>
                <a:spcPts val="3000"/>
              </a:lnSpc>
              <a:buAutoNum type="arabicPeriod" startAt="1"/>
            </a:pPr>
            <a:r>
              <a:rPr lang="en-US" sz="2500">
                <a:solidFill>
                  <a:srgbClr val="FFFFFF"/>
                </a:solidFill>
                <a:latin typeface="ABeeZee"/>
                <a:ea typeface="ABeeZee"/>
                <a:cs typeface="ABeeZee"/>
                <a:sym typeface="ABeeZee"/>
              </a:rPr>
              <a:t>Pelantikan Calon Lurah Antar Waktu</a:t>
            </a:r>
          </a:p>
        </p:txBody>
      </p:sp>
      <p:grpSp>
        <p:nvGrpSpPr>
          <p:cNvPr name="Group 44" id="44"/>
          <p:cNvGrpSpPr/>
          <p:nvPr/>
        </p:nvGrpSpPr>
        <p:grpSpPr>
          <a:xfrm rot="0">
            <a:off x="13454331" y="5231095"/>
            <a:ext cx="867967" cy="867967"/>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630F"/>
            </a:solidFill>
          </p:spPr>
        </p:sp>
        <p:sp>
          <p:nvSpPr>
            <p:cNvPr name="TextBox 46" id="4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47" id="47"/>
          <p:cNvSpPr txBox="true"/>
          <p:nvPr/>
        </p:nvSpPr>
        <p:spPr>
          <a:xfrm rot="0">
            <a:off x="13505230" y="5446003"/>
            <a:ext cx="766167" cy="447675"/>
          </a:xfrm>
          <a:prstGeom prst="rect">
            <a:avLst/>
          </a:prstGeom>
        </p:spPr>
        <p:txBody>
          <a:bodyPr anchor="t" rtlCol="false" tIns="0" lIns="0" bIns="0" rIns="0">
            <a:spAutoFit/>
          </a:bodyPr>
          <a:lstStyle/>
          <a:p>
            <a:pPr algn="ctr" marL="0" indent="0" lvl="0">
              <a:lnSpc>
                <a:spcPts val="3300"/>
              </a:lnSpc>
              <a:spcBef>
                <a:spcPct val="0"/>
              </a:spcBef>
            </a:pPr>
            <a:r>
              <a:rPr lang="en-US" sz="3000" strike="noStrike" u="none">
                <a:solidFill>
                  <a:srgbClr val="06053F"/>
                </a:solidFill>
                <a:latin typeface="ABeeZee Bold"/>
                <a:ea typeface="ABeeZee Bold"/>
                <a:cs typeface="ABeeZee Bold"/>
                <a:sym typeface="ABeeZee Bold"/>
              </a:rPr>
              <a:t>04</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20067" y="420571"/>
            <a:ext cx="16818494" cy="1679581"/>
          </a:xfrm>
          <a:prstGeom prst="rect">
            <a:avLst/>
          </a:prstGeom>
        </p:spPr>
        <p:txBody>
          <a:bodyPr anchor="t" rtlCol="false" tIns="0" lIns="0" bIns="0" rIns="0">
            <a:spAutoFit/>
          </a:bodyPr>
          <a:lstStyle/>
          <a:p>
            <a:pPr algn="ctr">
              <a:lnSpc>
                <a:spcPts val="4400"/>
              </a:lnSpc>
            </a:pPr>
            <a:r>
              <a:rPr lang="en-US" sz="4000">
                <a:solidFill>
                  <a:srgbClr val="1B2432"/>
                </a:solidFill>
                <a:latin typeface="Bernoru"/>
                <a:ea typeface="Bernoru"/>
                <a:cs typeface="Bernoru"/>
                <a:sym typeface="Bernoru"/>
              </a:rPr>
              <a:t>SUSUNAN PERSONALIA</a:t>
            </a:r>
          </a:p>
          <a:p>
            <a:pPr algn="ctr">
              <a:lnSpc>
                <a:spcPts val="4400"/>
              </a:lnSpc>
            </a:pPr>
            <a:r>
              <a:rPr lang="en-US" sz="4000">
                <a:solidFill>
                  <a:srgbClr val="1B2432"/>
                </a:solidFill>
                <a:latin typeface="Bernoru"/>
                <a:ea typeface="Bernoru"/>
                <a:cs typeface="Bernoru"/>
                <a:sym typeface="Bernoru"/>
              </a:rPr>
              <a:t>PANITIA PEMILIHAN LURAH ANTAR WAKTU</a:t>
            </a:r>
          </a:p>
          <a:p>
            <a:pPr algn="ctr">
              <a:lnSpc>
                <a:spcPts val="4400"/>
              </a:lnSpc>
            </a:pPr>
            <a:r>
              <a:rPr lang="en-US" sz="4000">
                <a:solidFill>
                  <a:srgbClr val="1B2432"/>
                </a:solidFill>
                <a:latin typeface="Bernoru"/>
                <a:ea typeface="Bernoru"/>
                <a:cs typeface="Bernoru"/>
                <a:sym typeface="Bernoru"/>
              </a:rPr>
              <a:t>(SK BAMUSKAL NOMOR 6 TAHUN 2025)</a:t>
            </a:r>
          </a:p>
        </p:txBody>
      </p:sp>
      <p:sp>
        <p:nvSpPr>
          <p:cNvPr name="Freeform 3" id="3"/>
          <p:cNvSpPr/>
          <p:nvPr/>
        </p:nvSpPr>
        <p:spPr>
          <a:xfrm flipH="false" flipV="false" rot="0">
            <a:off x="204964" y="186370"/>
            <a:ext cx="2019544" cy="411253"/>
          </a:xfrm>
          <a:custGeom>
            <a:avLst/>
            <a:gdLst/>
            <a:ahLst/>
            <a:cxnLst/>
            <a:rect r="r" b="b" t="t" l="l"/>
            <a:pathLst>
              <a:path h="411253" w="2019544">
                <a:moveTo>
                  <a:pt x="0" y="0"/>
                </a:moveTo>
                <a:lnTo>
                  <a:pt x="2019544" y="0"/>
                </a:lnTo>
                <a:lnTo>
                  <a:pt x="2019544" y="411252"/>
                </a:lnTo>
                <a:lnTo>
                  <a:pt x="0" y="4112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4385723" y="-1943608"/>
            <a:ext cx="13063339" cy="2541230"/>
            <a:chOff x="0" y="0"/>
            <a:chExt cx="3747157" cy="728940"/>
          </a:xfrm>
        </p:grpSpPr>
        <p:sp>
          <p:nvSpPr>
            <p:cNvPr name="Freeform 5" id="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6" id="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5465084" y="-1512530"/>
            <a:ext cx="13063339" cy="2541230"/>
            <a:chOff x="0" y="0"/>
            <a:chExt cx="3747157" cy="728940"/>
          </a:xfrm>
        </p:grpSpPr>
        <p:sp>
          <p:nvSpPr>
            <p:cNvPr name="Freeform 8" id="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9" id="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8140076" y="8784470"/>
            <a:ext cx="13063339" cy="2541230"/>
            <a:chOff x="0" y="0"/>
            <a:chExt cx="3747157" cy="728940"/>
          </a:xfrm>
        </p:grpSpPr>
        <p:sp>
          <p:nvSpPr>
            <p:cNvPr name="Freeform 11" id="11"/>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12" id="12"/>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2559624" y="9543906"/>
            <a:ext cx="13063339" cy="2541230"/>
            <a:chOff x="0" y="0"/>
            <a:chExt cx="3747157" cy="728940"/>
          </a:xfrm>
        </p:grpSpPr>
        <p:sp>
          <p:nvSpPr>
            <p:cNvPr name="Freeform 14" id="14"/>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15" id="15"/>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9423128" y="9943008"/>
            <a:ext cx="13063339" cy="2541230"/>
            <a:chOff x="0" y="0"/>
            <a:chExt cx="3747157" cy="728940"/>
          </a:xfrm>
        </p:grpSpPr>
        <p:sp>
          <p:nvSpPr>
            <p:cNvPr name="Freeform 17" id="17"/>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000000">
                <a:alpha val="0"/>
              </a:srgbClr>
            </a:solidFill>
            <a:ln w="95250" cap="rnd">
              <a:solidFill>
                <a:srgbClr val="FFFFFF"/>
              </a:solidFill>
              <a:prstDash val="solid"/>
              <a:round/>
            </a:ln>
          </p:spPr>
        </p:sp>
        <p:sp>
          <p:nvSpPr>
            <p:cNvPr name="TextBox 18" id="18"/>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10162689" y="9218685"/>
            <a:ext cx="2019544" cy="411253"/>
          </a:xfrm>
          <a:custGeom>
            <a:avLst/>
            <a:gdLst/>
            <a:ahLst/>
            <a:cxnLst/>
            <a:rect r="r" b="b" t="t" l="l"/>
            <a:pathLst>
              <a:path h="411253" w="2019544">
                <a:moveTo>
                  <a:pt x="0" y="0"/>
                </a:moveTo>
                <a:lnTo>
                  <a:pt x="2019544" y="0"/>
                </a:lnTo>
                <a:lnTo>
                  <a:pt x="2019544" y="411253"/>
                </a:lnTo>
                <a:lnTo>
                  <a:pt x="0" y="41125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0" id="20"/>
          <p:cNvGrpSpPr/>
          <p:nvPr/>
        </p:nvGrpSpPr>
        <p:grpSpPr>
          <a:xfrm rot="0">
            <a:off x="-3234025" y="9629938"/>
            <a:ext cx="13063339" cy="2541230"/>
            <a:chOff x="0" y="0"/>
            <a:chExt cx="3747157" cy="728940"/>
          </a:xfrm>
        </p:grpSpPr>
        <p:sp>
          <p:nvSpPr>
            <p:cNvPr name="Freeform 21" id="21"/>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22" id="22"/>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sp>
        <p:nvSpPr>
          <p:cNvPr name="Freeform 23" id="23"/>
          <p:cNvSpPr/>
          <p:nvPr/>
        </p:nvSpPr>
        <p:spPr>
          <a:xfrm flipH="false" flipV="false" rot="0">
            <a:off x="641393" y="2569672"/>
            <a:ext cx="16617907" cy="5129821"/>
          </a:xfrm>
          <a:custGeom>
            <a:avLst/>
            <a:gdLst/>
            <a:ahLst/>
            <a:cxnLst/>
            <a:rect r="r" b="b" t="t" l="l"/>
            <a:pathLst>
              <a:path h="5129821" w="16617907">
                <a:moveTo>
                  <a:pt x="0" y="0"/>
                </a:moveTo>
                <a:lnTo>
                  <a:pt x="16617907" y="0"/>
                </a:lnTo>
                <a:lnTo>
                  <a:pt x="16617907" y="5129821"/>
                </a:lnTo>
                <a:lnTo>
                  <a:pt x="0" y="5129821"/>
                </a:lnTo>
                <a:lnTo>
                  <a:pt x="0" y="0"/>
                </a:lnTo>
                <a:close/>
              </a:path>
            </a:pathLst>
          </a:custGeom>
          <a:blipFill>
            <a:blip r:embed="rId4"/>
            <a:stretch>
              <a:fillRect l="-506" t="-1987" r="-506"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093574" y="333475"/>
            <a:ext cx="10369381" cy="1595123"/>
          </a:xfrm>
          <a:prstGeom prst="rect">
            <a:avLst/>
          </a:prstGeom>
        </p:spPr>
        <p:txBody>
          <a:bodyPr anchor="t" rtlCol="false" tIns="0" lIns="0" bIns="0" rIns="0">
            <a:spAutoFit/>
          </a:bodyPr>
          <a:lstStyle/>
          <a:p>
            <a:pPr algn="ctr">
              <a:lnSpc>
                <a:spcPts val="6160"/>
              </a:lnSpc>
            </a:pPr>
            <a:r>
              <a:rPr lang="en-US" sz="5600">
                <a:solidFill>
                  <a:srgbClr val="06053F"/>
                </a:solidFill>
                <a:latin typeface="Bernoru SemiCondensed"/>
                <a:ea typeface="Bernoru SemiCondensed"/>
                <a:cs typeface="Bernoru SemiCondensed"/>
                <a:sym typeface="Bernoru SemiCondensed"/>
              </a:rPr>
              <a:t>JADWAL TAHAPAN</a:t>
            </a:r>
          </a:p>
          <a:p>
            <a:pPr algn="ctr">
              <a:lnSpc>
                <a:spcPts val="6160"/>
              </a:lnSpc>
            </a:pPr>
            <a:r>
              <a:rPr lang="en-US" sz="5600">
                <a:solidFill>
                  <a:srgbClr val="06053F"/>
                </a:solidFill>
                <a:latin typeface="Bernoru SemiCondensed"/>
                <a:ea typeface="Bernoru SemiCondensed"/>
                <a:cs typeface="Bernoru SemiCondensed"/>
                <a:sym typeface="Bernoru SemiCondensed"/>
              </a:rPr>
              <a:t>PEMILIHAN LURAH ANTAR WAKTU</a:t>
            </a:r>
          </a:p>
        </p:txBody>
      </p:sp>
      <p:grpSp>
        <p:nvGrpSpPr>
          <p:cNvPr name="Group 3" id="3"/>
          <p:cNvGrpSpPr/>
          <p:nvPr/>
        </p:nvGrpSpPr>
        <p:grpSpPr>
          <a:xfrm rot="0">
            <a:off x="-2741781" y="-4229157"/>
            <a:ext cx="6810594" cy="5257857"/>
            <a:chOff x="0" y="0"/>
            <a:chExt cx="812800" cy="627491"/>
          </a:xfrm>
        </p:grpSpPr>
        <p:sp>
          <p:nvSpPr>
            <p:cNvPr name="Freeform 4" id="4"/>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5" id="5"/>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13854003" y="9136434"/>
            <a:ext cx="6810594" cy="5257857"/>
            <a:chOff x="0" y="0"/>
            <a:chExt cx="812800" cy="627491"/>
          </a:xfrm>
        </p:grpSpPr>
        <p:sp>
          <p:nvSpPr>
            <p:cNvPr name="Freeform 7" id="7"/>
            <p:cNvSpPr/>
            <p:nvPr/>
          </p:nvSpPr>
          <p:spPr>
            <a:xfrm flipH="false" flipV="false" rot="0">
              <a:off x="0" y="0"/>
              <a:ext cx="812800" cy="627491"/>
            </a:xfrm>
            <a:custGeom>
              <a:avLst/>
              <a:gdLst/>
              <a:ahLst/>
              <a:cxnLst/>
              <a:rect r="r" b="b" t="t" l="l"/>
              <a:pathLst>
                <a:path h="627491" w="812800">
                  <a:moveTo>
                    <a:pt x="812800" y="313746"/>
                  </a:moveTo>
                  <a:lnTo>
                    <a:pt x="609600" y="627491"/>
                  </a:lnTo>
                  <a:lnTo>
                    <a:pt x="203200" y="627491"/>
                  </a:lnTo>
                  <a:lnTo>
                    <a:pt x="0" y="313746"/>
                  </a:lnTo>
                  <a:lnTo>
                    <a:pt x="203200" y="0"/>
                  </a:lnTo>
                  <a:lnTo>
                    <a:pt x="609600" y="0"/>
                  </a:lnTo>
                  <a:lnTo>
                    <a:pt x="812800" y="313746"/>
                  </a:lnTo>
                  <a:close/>
                </a:path>
              </a:pathLst>
            </a:custGeom>
            <a:solidFill>
              <a:srgbClr val="06053F"/>
            </a:solidFill>
          </p:spPr>
        </p:sp>
        <p:sp>
          <p:nvSpPr>
            <p:cNvPr name="TextBox 8" id="8"/>
            <p:cNvSpPr txBox="true"/>
            <p:nvPr/>
          </p:nvSpPr>
          <p:spPr>
            <a:xfrm>
              <a:off x="114300" y="-38100"/>
              <a:ext cx="584200" cy="665591"/>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1852898" y="-3326878"/>
            <a:ext cx="5280478" cy="3845308"/>
            <a:chOff x="0" y="0"/>
            <a:chExt cx="812800" cy="591891"/>
          </a:xfrm>
        </p:grpSpPr>
        <p:sp>
          <p:nvSpPr>
            <p:cNvPr name="Freeform 10" id="10"/>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1" id="11"/>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4619061" y="9716927"/>
            <a:ext cx="5280478" cy="3845308"/>
            <a:chOff x="0" y="0"/>
            <a:chExt cx="812800" cy="591891"/>
          </a:xfrm>
        </p:grpSpPr>
        <p:sp>
          <p:nvSpPr>
            <p:cNvPr name="Freeform 13" id="13"/>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4" id="14"/>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4082603" y="5953129"/>
            <a:ext cx="1572819" cy="1487029"/>
          </a:xfrm>
          <a:custGeom>
            <a:avLst/>
            <a:gdLst/>
            <a:ahLst/>
            <a:cxnLst/>
            <a:rect r="r" b="b" t="t" l="l"/>
            <a:pathLst>
              <a:path h="1487029" w="1572819">
                <a:moveTo>
                  <a:pt x="0" y="0"/>
                </a:moveTo>
                <a:lnTo>
                  <a:pt x="1572820" y="0"/>
                </a:lnTo>
                <a:lnTo>
                  <a:pt x="1572820" y="1487029"/>
                </a:lnTo>
                <a:lnTo>
                  <a:pt x="0" y="14870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6" id="16"/>
          <p:cNvGrpSpPr/>
          <p:nvPr/>
        </p:nvGrpSpPr>
        <p:grpSpPr>
          <a:xfrm rot="0">
            <a:off x="13462955" y="-1922654"/>
            <a:ext cx="5280478" cy="3845308"/>
            <a:chOff x="0" y="0"/>
            <a:chExt cx="812800" cy="591891"/>
          </a:xfrm>
        </p:grpSpPr>
        <p:sp>
          <p:nvSpPr>
            <p:cNvPr name="Freeform 17" id="17"/>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8" id="18"/>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3854003" y="-1926861"/>
            <a:ext cx="5280478" cy="3317611"/>
            <a:chOff x="0" y="0"/>
            <a:chExt cx="812800" cy="510665"/>
          </a:xfrm>
        </p:grpSpPr>
        <p:sp>
          <p:nvSpPr>
            <p:cNvPr name="Freeform 20" id="20"/>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21" id="21"/>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15407225" y="518430"/>
            <a:ext cx="2174034" cy="324129"/>
          </a:xfrm>
          <a:custGeom>
            <a:avLst/>
            <a:gdLst/>
            <a:ahLst/>
            <a:cxnLst/>
            <a:rect r="r" b="b" t="t" l="l"/>
            <a:pathLst>
              <a:path h="324129" w="2174034">
                <a:moveTo>
                  <a:pt x="0" y="0"/>
                </a:moveTo>
                <a:lnTo>
                  <a:pt x="2174034" y="0"/>
                </a:lnTo>
                <a:lnTo>
                  <a:pt x="2174034" y="324129"/>
                </a:lnTo>
                <a:lnTo>
                  <a:pt x="0" y="3241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405951" y="9906004"/>
            <a:ext cx="10925270" cy="1610908"/>
            <a:chOff x="0" y="0"/>
            <a:chExt cx="2877437" cy="424272"/>
          </a:xfrm>
        </p:grpSpPr>
        <p:sp>
          <p:nvSpPr>
            <p:cNvPr name="Freeform 24" id="24"/>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25" id="25"/>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26" id="26"/>
          <p:cNvGrpSpPr/>
          <p:nvPr/>
        </p:nvGrpSpPr>
        <p:grpSpPr>
          <a:xfrm rot="0">
            <a:off x="-5493050" y="9906004"/>
            <a:ext cx="10925270" cy="1610908"/>
            <a:chOff x="0" y="0"/>
            <a:chExt cx="2877437" cy="424272"/>
          </a:xfrm>
        </p:grpSpPr>
        <p:sp>
          <p:nvSpPr>
            <p:cNvPr name="Freeform 27" id="27"/>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28" id="28"/>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11901731" y="9425860"/>
            <a:ext cx="1952273" cy="291066"/>
          </a:xfrm>
          <a:custGeom>
            <a:avLst/>
            <a:gdLst/>
            <a:ahLst/>
            <a:cxnLst/>
            <a:rect r="r" b="b" t="t" l="l"/>
            <a:pathLst>
              <a:path h="291066" w="1952273">
                <a:moveTo>
                  <a:pt x="0" y="0"/>
                </a:moveTo>
                <a:lnTo>
                  <a:pt x="1952272" y="0"/>
                </a:lnTo>
                <a:lnTo>
                  <a:pt x="1952272" y="291067"/>
                </a:lnTo>
                <a:lnTo>
                  <a:pt x="0" y="2910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0" id="30"/>
          <p:cNvSpPr/>
          <p:nvPr/>
        </p:nvSpPr>
        <p:spPr>
          <a:xfrm flipH="false" flipV="false" rot="0">
            <a:off x="69067" y="1928597"/>
            <a:ext cx="18149866" cy="8140986"/>
          </a:xfrm>
          <a:custGeom>
            <a:avLst/>
            <a:gdLst/>
            <a:ahLst/>
            <a:cxnLst/>
            <a:rect r="r" b="b" t="t" l="l"/>
            <a:pathLst>
              <a:path h="8140986" w="18149866">
                <a:moveTo>
                  <a:pt x="0" y="0"/>
                </a:moveTo>
                <a:lnTo>
                  <a:pt x="18149866" y="0"/>
                </a:lnTo>
                <a:lnTo>
                  <a:pt x="18149866" y="8140986"/>
                </a:lnTo>
                <a:lnTo>
                  <a:pt x="0" y="8140986"/>
                </a:lnTo>
                <a:lnTo>
                  <a:pt x="0" y="0"/>
                </a:lnTo>
                <a:close/>
              </a:path>
            </a:pathLst>
          </a:custGeom>
          <a:blipFill>
            <a:blip r:embed="rId8"/>
            <a:stretch>
              <a:fillRect l="-702"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175239"/>
            <a:ext cx="16230600" cy="1595123"/>
          </a:xfrm>
          <a:prstGeom prst="rect">
            <a:avLst/>
          </a:prstGeom>
        </p:spPr>
        <p:txBody>
          <a:bodyPr anchor="t" rtlCol="false" tIns="0" lIns="0" bIns="0" rIns="0">
            <a:spAutoFit/>
          </a:bodyPr>
          <a:lstStyle/>
          <a:p>
            <a:pPr algn="ctr">
              <a:lnSpc>
                <a:spcPts val="6160"/>
              </a:lnSpc>
            </a:pPr>
            <a:r>
              <a:rPr lang="en-US" sz="5600">
                <a:solidFill>
                  <a:srgbClr val="06053F"/>
                </a:solidFill>
                <a:latin typeface="Bernoru SemiCondensed"/>
                <a:ea typeface="Bernoru SemiCondensed"/>
                <a:cs typeface="Bernoru SemiCondensed"/>
                <a:sym typeface="Bernoru SemiCondensed"/>
              </a:rPr>
              <a:t>PERSYARATAN BAKAL CALON LURAH ANTAR WAKTU HARUS MEMENUHI  </a:t>
            </a:r>
          </a:p>
        </p:txBody>
      </p:sp>
      <p:sp>
        <p:nvSpPr>
          <p:cNvPr name="TextBox 3" id="3"/>
          <p:cNvSpPr txBox="true"/>
          <p:nvPr/>
        </p:nvSpPr>
        <p:spPr>
          <a:xfrm rot="0">
            <a:off x="274203" y="1508159"/>
            <a:ext cx="18013797" cy="8391525"/>
          </a:xfrm>
          <a:prstGeom prst="rect">
            <a:avLst/>
          </a:prstGeom>
        </p:spPr>
        <p:txBody>
          <a:bodyPr anchor="t" rtlCol="false" tIns="0" lIns="0" bIns="0" rIns="0">
            <a:spAutoFit/>
          </a:bodyPr>
          <a:lstStyle/>
          <a:p>
            <a:pPr algn="just" marL="550200" indent="-275100" lvl="1">
              <a:lnSpc>
                <a:spcPts val="3058"/>
              </a:lnSpc>
              <a:buAutoNum type="arabicPeriod" startAt="1"/>
            </a:pPr>
            <a:r>
              <a:rPr lang="en-US" sz="2548">
                <a:solidFill>
                  <a:srgbClr val="06053F"/>
                </a:solidFill>
                <a:latin typeface="ABeeZee"/>
                <a:ea typeface="ABeeZee"/>
                <a:cs typeface="ABeeZee"/>
                <a:sym typeface="ABeeZee"/>
              </a:rPr>
              <a:t>Warga Negara Republik Indonesia;</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Bertaqwa kepada Tuhan Yang Maha Esa;</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Memegang teguh dan mengamalkan Pancasila, melaksanakan Undang-Undang Dasar 1945, serta mempertahankan dan memelihara keutuhan Negara Kesatuan Republik Indonesia dan Bhineka Tunggal Ika serta Pemerintah;</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Berijazah paling rendah Sekolah Menengah Pertama dan/atau sederajat;</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Berumur paling rendah 25 (dua puluh lima) tahun pada saat mendaftar;</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Sehat jasmani dan rohani ;</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Berkelakuan baik ;</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Tidak sedang menjalani pidanapenjara atau kurungan berdasarkan putusanpengadilan yang telahmempunyai kekuatan hukum tetap;</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Tidak pernah dijatuhi pidana penjara berdasarkan putusan pengadilan yang telah mempunyai kekuatan hukum tetap karena melakukan tindak pidana yang diancam dengan pidana penjara paling singkat 5 (lima) tahun atau lebih;</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Tidak dicabuthak pilihnya sesuaidengan keputusan pengadilan yang mempunyai kekuatan hukum tetap;</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Bersedia dicalonkan menjadi Lurah Antar Waktu dan tidak akan mengundurkan diridalam proses pemilihan apabila telah ditetapkan menjadi calon Lurah Antar Waktu;</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Belum pernahdiberhentikan tidak denganhormat atau yang disebut dengan istilah lain dari jabatan penyelenggara pemerintahan desa/kalurahan ataudalam jabatan negeri lainnya;</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Bersedia bertempat tinggaldi wilayah kalurahan Mertelu selama yangbersangkutan menjabat; </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Belum pernah menjabat sebagai Kepala Desa dan/atau Lurah selama 3 (tiga) kali masa jabatan;</a:t>
            </a:r>
          </a:p>
          <a:p>
            <a:pPr algn="just" marL="550200" indent="-275100" lvl="1">
              <a:lnSpc>
                <a:spcPts val="3058"/>
              </a:lnSpc>
              <a:buAutoNum type="arabicPeriod" startAt="1"/>
            </a:pPr>
            <a:r>
              <a:rPr lang="en-US" sz="2548">
                <a:solidFill>
                  <a:srgbClr val="06053F"/>
                </a:solidFill>
                <a:latin typeface="ABeeZee"/>
                <a:ea typeface="ABeeZee"/>
                <a:cs typeface="ABeeZee"/>
                <a:sym typeface="ABeeZee"/>
              </a:rPr>
              <a:t>Bebas narkotika, psikotropika dan/atau zat adiktif lainnya.</a:t>
            </a:r>
          </a:p>
        </p:txBody>
      </p:sp>
      <p:grpSp>
        <p:nvGrpSpPr>
          <p:cNvPr name="Group 4" id="4"/>
          <p:cNvGrpSpPr/>
          <p:nvPr/>
        </p:nvGrpSpPr>
        <p:grpSpPr>
          <a:xfrm rot="0">
            <a:off x="16133881" y="7319818"/>
            <a:ext cx="6439299" cy="4045674"/>
            <a:chOff x="0" y="0"/>
            <a:chExt cx="812800" cy="510665"/>
          </a:xfrm>
        </p:grpSpPr>
        <p:sp>
          <p:nvSpPr>
            <p:cNvPr name="Freeform 5" id="5"/>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06053F"/>
            </a:solidFill>
          </p:spPr>
        </p:sp>
        <p:sp>
          <p:nvSpPr>
            <p:cNvPr name="TextBox 6" id="6"/>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2486140" y="9155582"/>
            <a:ext cx="4992601" cy="3136744"/>
            <a:chOff x="0" y="0"/>
            <a:chExt cx="812800" cy="510665"/>
          </a:xfrm>
        </p:grpSpPr>
        <p:sp>
          <p:nvSpPr>
            <p:cNvPr name="Freeform 8" id="8"/>
            <p:cNvSpPr/>
            <p:nvPr/>
          </p:nvSpPr>
          <p:spPr>
            <a:xfrm flipH="false" flipV="false" rot="0">
              <a:off x="0" y="0"/>
              <a:ext cx="812800" cy="510665"/>
            </a:xfrm>
            <a:custGeom>
              <a:avLst/>
              <a:gdLst/>
              <a:ahLst/>
              <a:cxnLst/>
              <a:rect r="r" b="b" t="t" l="l"/>
              <a:pathLst>
                <a:path h="510665" w="812800">
                  <a:moveTo>
                    <a:pt x="812800" y="255332"/>
                  </a:moveTo>
                  <a:lnTo>
                    <a:pt x="609600" y="510665"/>
                  </a:lnTo>
                  <a:lnTo>
                    <a:pt x="203200" y="510665"/>
                  </a:lnTo>
                  <a:lnTo>
                    <a:pt x="0" y="255332"/>
                  </a:lnTo>
                  <a:lnTo>
                    <a:pt x="203200" y="0"/>
                  </a:lnTo>
                  <a:lnTo>
                    <a:pt x="609600" y="0"/>
                  </a:lnTo>
                  <a:lnTo>
                    <a:pt x="812800" y="255332"/>
                  </a:lnTo>
                  <a:close/>
                </a:path>
              </a:pathLst>
            </a:custGeom>
            <a:solidFill>
              <a:srgbClr val="F3630F"/>
            </a:solidFill>
          </p:spPr>
        </p:sp>
        <p:sp>
          <p:nvSpPr>
            <p:cNvPr name="TextBox 9" id="9"/>
            <p:cNvSpPr txBox="true"/>
            <p:nvPr/>
          </p:nvSpPr>
          <p:spPr>
            <a:xfrm>
              <a:off x="114300" y="-38100"/>
              <a:ext cx="584200" cy="54876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4232390" y="8358359"/>
            <a:ext cx="4992601" cy="3635673"/>
            <a:chOff x="0" y="0"/>
            <a:chExt cx="812800" cy="591891"/>
          </a:xfrm>
        </p:grpSpPr>
        <p:sp>
          <p:nvSpPr>
            <p:cNvPr name="Freeform 11" id="11"/>
            <p:cNvSpPr/>
            <p:nvPr/>
          </p:nvSpPr>
          <p:spPr>
            <a:xfrm flipH="false" flipV="false" rot="0">
              <a:off x="0" y="0"/>
              <a:ext cx="812800" cy="591891"/>
            </a:xfrm>
            <a:custGeom>
              <a:avLst/>
              <a:gdLst/>
              <a:ahLst/>
              <a:cxnLst/>
              <a:rect r="r" b="b" t="t" l="l"/>
              <a:pathLst>
                <a:path h="591891" w="812800">
                  <a:moveTo>
                    <a:pt x="812800" y="295945"/>
                  </a:moveTo>
                  <a:lnTo>
                    <a:pt x="609600" y="591891"/>
                  </a:lnTo>
                  <a:lnTo>
                    <a:pt x="203200" y="591891"/>
                  </a:lnTo>
                  <a:lnTo>
                    <a:pt x="0" y="295945"/>
                  </a:lnTo>
                  <a:lnTo>
                    <a:pt x="203200" y="0"/>
                  </a:lnTo>
                  <a:lnTo>
                    <a:pt x="609600" y="0"/>
                  </a:lnTo>
                  <a:lnTo>
                    <a:pt x="812800" y="295945"/>
                  </a:lnTo>
                  <a:close/>
                </a:path>
              </a:pathLst>
            </a:custGeom>
            <a:solidFill>
              <a:srgbClr val="000000">
                <a:alpha val="0"/>
              </a:srgbClr>
            </a:solidFill>
            <a:ln w="47625" cap="sq">
              <a:solidFill>
                <a:srgbClr val="F3630F"/>
              </a:solidFill>
              <a:prstDash val="solid"/>
              <a:miter/>
            </a:ln>
          </p:spPr>
        </p:sp>
        <p:sp>
          <p:nvSpPr>
            <p:cNvPr name="TextBox 12" id="12"/>
            <p:cNvSpPr txBox="true"/>
            <p:nvPr/>
          </p:nvSpPr>
          <p:spPr>
            <a:xfrm>
              <a:off x="114300" y="-38100"/>
              <a:ext cx="584200" cy="62999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13954684" y="9718753"/>
            <a:ext cx="2055512" cy="306458"/>
          </a:xfrm>
          <a:custGeom>
            <a:avLst/>
            <a:gdLst/>
            <a:ahLst/>
            <a:cxnLst/>
            <a:rect r="r" b="b" t="t" l="l"/>
            <a:pathLst>
              <a:path h="306458" w="2055512">
                <a:moveTo>
                  <a:pt x="0" y="0"/>
                </a:moveTo>
                <a:lnTo>
                  <a:pt x="2055513" y="0"/>
                </a:lnTo>
                <a:lnTo>
                  <a:pt x="2055513" y="306458"/>
                </a:lnTo>
                <a:lnTo>
                  <a:pt x="0" y="30645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405951" y="9816123"/>
            <a:ext cx="10925270" cy="1610908"/>
            <a:chOff x="0" y="0"/>
            <a:chExt cx="2877437" cy="424272"/>
          </a:xfrm>
        </p:grpSpPr>
        <p:sp>
          <p:nvSpPr>
            <p:cNvPr name="Freeform 15" id="15"/>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F3630F"/>
            </a:solidFill>
          </p:spPr>
        </p:sp>
        <p:sp>
          <p:nvSpPr>
            <p:cNvPr name="TextBox 16" id="16"/>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5493050" y="9816123"/>
            <a:ext cx="10925270" cy="1610908"/>
            <a:chOff x="0" y="0"/>
            <a:chExt cx="2877437" cy="424272"/>
          </a:xfrm>
        </p:grpSpPr>
        <p:sp>
          <p:nvSpPr>
            <p:cNvPr name="Freeform 18" id="18"/>
            <p:cNvSpPr/>
            <p:nvPr/>
          </p:nvSpPr>
          <p:spPr>
            <a:xfrm flipH="false" flipV="false" rot="0">
              <a:off x="0" y="0"/>
              <a:ext cx="2877438" cy="424272"/>
            </a:xfrm>
            <a:custGeom>
              <a:avLst/>
              <a:gdLst/>
              <a:ahLst/>
              <a:cxnLst/>
              <a:rect r="r" b="b" t="t" l="l"/>
              <a:pathLst>
                <a:path h="424272" w="2877438">
                  <a:moveTo>
                    <a:pt x="203200" y="0"/>
                  </a:moveTo>
                  <a:lnTo>
                    <a:pt x="2877438" y="0"/>
                  </a:lnTo>
                  <a:lnTo>
                    <a:pt x="2674238" y="424272"/>
                  </a:lnTo>
                  <a:lnTo>
                    <a:pt x="0" y="424272"/>
                  </a:lnTo>
                  <a:lnTo>
                    <a:pt x="203200" y="0"/>
                  </a:lnTo>
                  <a:close/>
                </a:path>
              </a:pathLst>
            </a:custGeom>
            <a:solidFill>
              <a:srgbClr val="06053F"/>
            </a:solidFill>
          </p:spPr>
        </p:sp>
        <p:sp>
          <p:nvSpPr>
            <p:cNvPr name="TextBox 19" id="19"/>
            <p:cNvSpPr txBox="true"/>
            <p:nvPr/>
          </p:nvSpPr>
          <p:spPr>
            <a:xfrm>
              <a:off x="101600" y="-38100"/>
              <a:ext cx="2674237" cy="462372"/>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060240" y="394102"/>
            <a:ext cx="13713712" cy="416566"/>
          </a:xfrm>
          <a:prstGeom prst="rect">
            <a:avLst/>
          </a:prstGeom>
        </p:spPr>
        <p:txBody>
          <a:bodyPr anchor="t" rtlCol="false" tIns="0" lIns="0" bIns="0" rIns="0">
            <a:spAutoFit/>
          </a:bodyPr>
          <a:lstStyle/>
          <a:p>
            <a:pPr algn="ctr">
              <a:lnSpc>
                <a:spcPts val="3080"/>
              </a:lnSpc>
            </a:pPr>
            <a:r>
              <a:rPr lang="en-US" sz="2800">
                <a:solidFill>
                  <a:srgbClr val="1B2432"/>
                </a:solidFill>
                <a:latin typeface="Bernoru"/>
                <a:ea typeface="Bernoru"/>
                <a:cs typeface="Bernoru"/>
                <a:sym typeface="Bernoru"/>
              </a:rPr>
              <a:t>MEKANISME PENDAFTARAN BAKAL CALON LURAH ANTAR WAKTU</a:t>
            </a:r>
          </a:p>
        </p:txBody>
      </p:sp>
      <p:sp>
        <p:nvSpPr>
          <p:cNvPr name="TextBox 3" id="3"/>
          <p:cNvSpPr txBox="true"/>
          <p:nvPr/>
        </p:nvSpPr>
        <p:spPr>
          <a:xfrm rot="0">
            <a:off x="551228" y="1221110"/>
            <a:ext cx="17690166" cy="9465264"/>
          </a:xfrm>
          <a:prstGeom prst="rect">
            <a:avLst/>
          </a:prstGeom>
        </p:spPr>
        <p:txBody>
          <a:bodyPr anchor="t" rtlCol="false" tIns="0" lIns="0" bIns="0" rIns="0">
            <a:spAutoFit/>
          </a:bodyPr>
          <a:lstStyle/>
          <a:p>
            <a:pPr algn="just" marL="431033" indent="-215517" lvl="1">
              <a:lnSpc>
                <a:spcPts val="2196"/>
              </a:lnSpc>
              <a:buAutoNum type="arabicPeriod" startAt="1"/>
            </a:pPr>
            <a:r>
              <a:rPr lang="en-US" b="true" sz="1996">
                <a:solidFill>
                  <a:srgbClr val="1B2432"/>
                </a:solidFill>
                <a:latin typeface="Poppins Medium"/>
                <a:ea typeface="Poppins Medium"/>
                <a:cs typeface="Poppins Medium"/>
                <a:sym typeface="Poppins Medium"/>
              </a:rPr>
              <a:t>Warga Negara Indonesia yang akan mendaftarkan diri sebagai bakal Calon Lurah antar waktu mengajukan surat lamaran tertulis.</a:t>
            </a:r>
          </a:p>
          <a:p>
            <a:pPr algn="just" marL="431033" indent="-215517" lvl="1">
              <a:lnSpc>
                <a:spcPts val="2196"/>
              </a:lnSpc>
              <a:buAutoNum type="arabicPeriod" startAt="1"/>
            </a:pPr>
            <a:r>
              <a:rPr lang="en-US" b="true" sz="1996">
                <a:solidFill>
                  <a:srgbClr val="1B2432"/>
                </a:solidFill>
                <a:latin typeface="Poppins Medium"/>
                <a:ea typeface="Poppins Medium"/>
                <a:cs typeface="Poppins Medium"/>
                <a:sym typeface="Poppins Medium"/>
              </a:rPr>
              <a:t>Surat lamaran sebagaimana dimaksud pada ayat (1) ditujukan kepada Ketua Bamuskal melalui ketua Panitia Pemilihan bermaterai 10.000 ( sepuluh ribu ).</a:t>
            </a:r>
          </a:p>
          <a:p>
            <a:pPr algn="just" marL="431033" indent="-215517" lvl="1">
              <a:lnSpc>
                <a:spcPts val="2196"/>
              </a:lnSpc>
              <a:buAutoNum type="arabicPeriod" startAt="1"/>
            </a:pPr>
            <a:r>
              <a:rPr lang="en-US" b="true" sz="1996">
                <a:solidFill>
                  <a:srgbClr val="1B2432"/>
                </a:solidFill>
                <a:latin typeface="Poppins Medium"/>
                <a:ea typeface="Poppins Medium"/>
                <a:cs typeface="Poppins Medium"/>
                <a:sym typeface="Poppins Medium"/>
              </a:rPr>
              <a:t>Surat lamaran tertulis sebagaimana dimaksud pada ayat (1) harus dilampiri :</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bertaqwa kepada Tuhan Yang Maha Esa;</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setia terhadap Pancasila dan Undang-Undang Dasar 1945;</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bersedia mempertahankan dan memelihara keutuhan Negara Kesatuan Republik Indonesia dan Bhinneka Tunggal Ika;</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fotokopi ijazah yang dimiliki dan dilegalisir oleh pejabat yang berwenang;</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fotokopi akta kelahiran atau surat kenal lahir yang dilegalisir oleh pejabat yang berwenang kecuali akta kelahiran atau surat kenal lahir yang telah menggunakan format digital dan tanda tangan elektronik;</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keterangan sehat jasmani dan rohani yang dikeluarkan oleh rumah sakit pemerintah;</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a:t>
            </a:r>
            <a:r>
              <a:rPr lang="en-US" b="true" sz="1500">
                <a:solidFill>
                  <a:srgbClr val="1B2432"/>
                </a:solidFill>
                <a:latin typeface="Poppins Medium"/>
                <a:ea typeface="Poppins Medium"/>
                <a:cs typeface="Poppins Medium"/>
                <a:sym typeface="Poppins Medium"/>
              </a:rPr>
              <a:t>urat keterangan bebas narkotika, psikotropika, dan/atau zat adiktif lainnya dari rumah sakit pemerintah; </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keterangan catatan kepolisian;</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keterangan tidak sedang menjalani pidana penjara dan tidak pernah dihukum karena melakukan tindak pidana kejahatan dengan hukuman paling singkat 5 (lima) tahun dari Pengadilan umum dan/atau militer;</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tidak pernah dipidana karena melakukan tindak pidana yang diancam dengan pidana penjara paling singkat 5 (lima) tahun atau lebih bagi bakal calon Lurah Antar Waktu yang belum pernah menjalani pidana penjara;</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bahwa pernah dipidana karena melakukan tindak pidana yang diancam dengan pidana penjara paling singkat 5 (lima) tahun atau lebih disertai tanggal selesainya menjalani hukuman pidana penjara bagi bakal Calon Lurah Antar Waktu yang pernah menjalani pidana penjara;</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bukan sebagai pelaku kejahatan berulang-ulang bagi bakal Calon Lurah Antar Waktu yang pernah menjalani pidana penjara;</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keterangan pengalaman bekerja di lembaga pemerintahan bagi bakal Calon Lurah Antar Waktu yang memiliki, dengan dilampiri fotocopy Surat Keputusan pengangkatan dan/atau surat perjanjian kontrak yang dilegalisir oleh pejabat yang berwenang;</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belum pernah menjabat sebagai Lurah selama 3 (tiga) kali masa jabatan;</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bersedia menjadi Pemangku Keistimewaan;</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bersedia dicalonkan menjadi Lurah Antar Waktu dan tidak akan mengundurkan diri dalam proses pemilihan apabila telah ditetapkan menjadi calon Lurah Antar Waktu;</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bersedia bertempat tinggal di Kalurahan yang bersangkutan selama menjabat;</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fotokopi kartu tanda penduduk dan kartu keluarga yang dilegalisir pejabat yang berwenang kecuali bagi kartu tanda penduduk dan kartu keluarga yang telah menggunakan format digital dan tanda tangan elektronik.;</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daftar riwayat hidup;</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foto berwarna terbaru berlatar belakang merah ukuran 4 cm x 6 cm sejumlah 6 buah disertai dengan softcopy;</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izin dari pejabat pembina kepegawaian bagi PNS;</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izin dari atasan yang berwenang bagi anggota TNI, dan anggota POLRI;</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pernyataan bersedia mengundurkan diri apabila ditetapkan sebagai Calon Lurah Antar Waktu bagi anggota dewan perwakilan rakyat, dewan perwakilan rakyat daerah atau dewan perwakilan daerah, pimpinan atau pengurus badan usaha milik daerah/badan usaha milik negara, pimpinan atau pengurus badan usaha milik desa/Kalurahan;</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izin cuti dari Bupati bagi Lurah;</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izin cuti dari Lurah bagi Pamong Kalurahan;</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surat izin cuti dari pimpinan Bamuskal bagi anggota Bamuskal;dan</a:t>
            </a:r>
          </a:p>
          <a:p>
            <a:pPr algn="just" marL="323850" indent="-161925" lvl="1">
              <a:lnSpc>
                <a:spcPts val="1650"/>
              </a:lnSpc>
              <a:buFont typeface="Arial"/>
              <a:buChar char="•"/>
            </a:pPr>
            <a:r>
              <a:rPr lang="en-US" b="true" sz="1500">
                <a:solidFill>
                  <a:srgbClr val="1B2432"/>
                </a:solidFill>
                <a:latin typeface="Poppins Medium"/>
                <a:ea typeface="Poppins Medium"/>
                <a:cs typeface="Poppins Medium"/>
                <a:sym typeface="Poppins Medium"/>
              </a:rPr>
              <a:t>naskah visi dan misi bakal Calon Lurah.</a:t>
            </a:r>
          </a:p>
          <a:p>
            <a:pPr algn="just">
              <a:lnSpc>
                <a:spcPts val="2196"/>
              </a:lnSpc>
            </a:pPr>
          </a:p>
          <a:p>
            <a:pPr algn="just">
              <a:lnSpc>
                <a:spcPts val="5606"/>
              </a:lnSpc>
            </a:pPr>
          </a:p>
        </p:txBody>
      </p:sp>
      <p:grpSp>
        <p:nvGrpSpPr>
          <p:cNvPr name="Group 4" id="4"/>
          <p:cNvGrpSpPr/>
          <p:nvPr/>
        </p:nvGrpSpPr>
        <p:grpSpPr>
          <a:xfrm rot="0">
            <a:off x="14385723" y="-1943608"/>
            <a:ext cx="13063339" cy="2541230"/>
            <a:chOff x="0" y="0"/>
            <a:chExt cx="3747157" cy="728940"/>
          </a:xfrm>
        </p:grpSpPr>
        <p:sp>
          <p:nvSpPr>
            <p:cNvPr name="Freeform 5" id="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6" id="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0322515" y="-1943608"/>
            <a:ext cx="13063339" cy="2541230"/>
            <a:chOff x="0" y="0"/>
            <a:chExt cx="3747157" cy="728940"/>
          </a:xfrm>
        </p:grpSpPr>
        <p:sp>
          <p:nvSpPr>
            <p:cNvPr name="Freeform 8" id="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9" id="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465084" y="-1512530"/>
            <a:ext cx="13063339" cy="2541230"/>
            <a:chOff x="0" y="0"/>
            <a:chExt cx="3747157" cy="728940"/>
          </a:xfrm>
        </p:grpSpPr>
        <p:sp>
          <p:nvSpPr>
            <p:cNvPr name="Freeform 11" id="11"/>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12" id="12"/>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1003098" y="-1512530"/>
            <a:ext cx="13063339" cy="2541230"/>
            <a:chOff x="0" y="0"/>
            <a:chExt cx="3747157" cy="728940"/>
          </a:xfrm>
        </p:grpSpPr>
        <p:sp>
          <p:nvSpPr>
            <p:cNvPr name="Freeform 14" id="14"/>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15" id="15"/>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46606" y="9863766"/>
            <a:ext cx="18194788" cy="2541230"/>
            <a:chOff x="0" y="0"/>
            <a:chExt cx="5219089" cy="728940"/>
          </a:xfrm>
        </p:grpSpPr>
        <p:sp>
          <p:nvSpPr>
            <p:cNvPr name="Freeform 17" id="17"/>
            <p:cNvSpPr/>
            <p:nvPr/>
          </p:nvSpPr>
          <p:spPr>
            <a:xfrm flipH="false" flipV="false" rot="0">
              <a:off x="6099" y="0"/>
              <a:ext cx="5206890" cy="728940"/>
            </a:xfrm>
            <a:custGeom>
              <a:avLst/>
              <a:gdLst/>
              <a:ahLst/>
              <a:cxnLst/>
              <a:rect r="r" b="b" t="t" l="l"/>
              <a:pathLst>
                <a:path h="728940" w="5206890">
                  <a:moveTo>
                    <a:pt x="4980005" y="0"/>
                  </a:moveTo>
                  <a:lnTo>
                    <a:pt x="23686" y="0"/>
                  </a:lnTo>
                  <a:cubicBezTo>
                    <a:pt x="16614" y="0"/>
                    <a:pt x="9950" y="3308"/>
                    <a:pt x="5673" y="8939"/>
                  </a:cubicBezTo>
                  <a:cubicBezTo>
                    <a:pt x="1397" y="14571"/>
                    <a:pt x="0" y="21879"/>
                    <a:pt x="1899" y="28691"/>
                  </a:cubicBezTo>
                  <a:lnTo>
                    <a:pt x="189103" y="700249"/>
                  </a:lnTo>
                  <a:cubicBezTo>
                    <a:pt x="193831" y="717208"/>
                    <a:pt x="209280" y="728940"/>
                    <a:pt x="226886" y="728940"/>
                  </a:cubicBezTo>
                  <a:lnTo>
                    <a:pt x="5183205" y="728940"/>
                  </a:lnTo>
                  <a:cubicBezTo>
                    <a:pt x="5190276" y="728940"/>
                    <a:pt x="5196941" y="725632"/>
                    <a:pt x="5201218" y="720000"/>
                  </a:cubicBezTo>
                  <a:cubicBezTo>
                    <a:pt x="5205494" y="714369"/>
                    <a:pt x="5206891" y="707061"/>
                    <a:pt x="5204992" y="700249"/>
                  </a:cubicBezTo>
                  <a:lnTo>
                    <a:pt x="5017788" y="28691"/>
                  </a:lnTo>
                  <a:cubicBezTo>
                    <a:pt x="5013060" y="11732"/>
                    <a:pt x="4997611" y="0"/>
                    <a:pt x="4980005" y="0"/>
                  </a:cubicBezTo>
                  <a:close/>
                </a:path>
              </a:pathLst>
            </a:custGeom>
            <a:solidFill>
              <a:srgbClr val="F08B23"/>
            </a:solidFill>
          </p:spPr>
        </p:sp>
        <p:sp>
          <p:nvSpPr>
            <p:cNvPr name="TextBox 18" id="18"/>
            <p:cNvSpPr txBox="true"/>
            <p:nvPr/>
          </p:nvSpPr>
          <p:spPr>
            <a:xfrm>
              <a:off x="101600" y="-38100"/>
              <a:ext cx="5015889" cy="76704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17646208" y="7813031"/>
            <a:ext cx="3271184" cy="1445269"/>
          </a:xfrm>
          <a:custGeom>
            <a:avLst/>
            <a:gdLst/>
            <a:ahLst/>
            <a:cxnLst/>
            <a:rect r="r" b="b" t="t" l="l"/>
            <a:pathLst>
              <a:path h="1445269" w="3271184">
                <a:moveTo>
                  <a:pt x="0" y="0"/>
                </a:moveTo>
                <a:lnTo>
                  <a:pt x="3271185" y="0"/>
                </a:lnTo>
                <a:lnTo>
                  <a:pt x="3271185" y="1445269"/>
                </a:lnTo>
                <a:lnTo>
                  <a:pt x="0" y="14452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true" flipV="false" rot="0">
            <a:off x="-2719957" y="7813031"/>
            <a:ext cx="3271184" cy="1445269"/>
          </a:xfrm>
          <a:custGeom>
            <a:avLst/>
            <a:gdLst/>
            <a:ahLst/>
            <a:cxnLst/>
            <a:rect r="r" b="b" t="t" l="l"/>
            <a:pathLst>
              <a:path h="1445269" w="3271184">
                <a:moveTo>
                  <a:pt x="3271185" y="0"/>
                </a:moveTo>
                <a:lnTo>
                  <a:pt x="0" y="0"/>
                </a:lnTo>
                <a:lnTo>
                  <a:pt x="0" y="1445269"/>
                </a:lnTo>
                <a:lnTo>
                  <a:pt x="3271185" y="1445269"/>
                </a:lnTo>
                <a:lnTo>
                  <a:pt x="327118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060240" y="394102"/>
            <a:ext cx="13713712" cy="416566"/>
          </a:xfrm>
          <a:prstGeom prst="rect">
            <a:avLst/>
          </a:prstGeom>
        </p:spPr>
        <p:txBody>
          <a:bodyPr anchor="t" rtlCol="false" tIns="0" lIns="0" bIns="0" rIns="0">
            <a:spAutoFit/>
          </a:bodyPr>
          <a:lstStyle/>
          <a:p>
            <a:pPr algn="ctr">
              <a:lnSpc>
                <a:spcPts val="3080"/>
              </a:lnSpc>
            </a:pPr>
            <a:r>
              <a:rPr lang="en-US" sz="2800">
                <a:solidFill>
                  <a:srgbClr val="1B2432"/>
                </a:solidFill>
                <a:latin typeface="Bernoru"/>
                <a:ea typeface="Bernoru"/>
                <a:cs typeface="Bernoru"/>
                <a:sym typeface="Bernoru"/>
              </a:rPr>
              <a:t>MEKANISME PENDAFTARAN BAKAL CALON LURAH ANTAR WAKTU</a:t>
            </a:r>
          </a:p>
        </p:txBody>
      </p:sp>
      <p:sp>
        <p:nvSpPr>
          <p:cNvPr name="TextBox 3" id="3"/>
          <p:cNvSpPr txBox="true"/>
          <p:nvPr/>
        </p:nvSpPr>
        <p:spPr>
          <a:xfrm rot="0">
            <a:off x="551228" y="1221110"/>
            <a:ext cx="17690166" cy="6021659"/>
          </a:xfrm>
          <a:prstGeom prst="rect">
            <a:avLst/>
          </a:prstGeom>
        </p:spPr>
        <p:txBody>
          <a:bodyPr anchor="t" rtlCol="false" tIns="0" lIns="0" bIns="0" rIns="0">
            <a:spAutoFit/>
          </a:bodyPr>
          <a:lstStyle/>
          <a:p>
            <a:pPr algn="just" marL="841233" indent="-420616" lvl="1">
              <a:lnSpc>
                <a:spcPts val="4286"/>
              </a:lnSpc>
              <a:buAutoNum type="arabicPeriod" startAt="1"/>
            </a:pPr>
            <a:r>
              <a:rPr lang="en-US" b="true" sz="3896">
                <a:solidFill>
                  <a:srgbClr val="1B2432"/>
                </a:solidFill>
                <a:latin typeface="Poppins Medium"/>
                <a:ea typeface="Poppins Medium"/>
                <a:cs typeface="Poppins Medium"/>
                <a:sym typeface="Poppins Medium"/>
              </a:rPr>
              <a:t>Bakal calon Lurah Antar Waktu yang tidak dapat melampirkan fotocopy ijazah yang dilegalisir karena hilang dapat melampirkan surat keterangan pengganti ijazah yang dikeluarkan oleh pejabat yang berwenang.</a:t>
            </a:r>
          </a:p>
          <a:p>
            <a:pPr algn="just" marL="841233" indent="-420616" lvl="1">
              <a:lnSpc>
                <a:spcPts val="4286"/>
              </a:lnSpc>
              <a:buAutoNum type="arabicPeriod" startAt="1"/>
            </a:pPr>
            <a:r>
              <a:rPr lang="en-US" b="true" sz="3896">
                <a:solidFill>
                  <a:srgbClr val="1B2432"/>
                </a:solidFill>
                <a:latin typeface="Poppins Medium"/>
                <a:ea typeface="Poppins Medium"/>
                <a:cs typeface="Poppins Medium"/>
                <a:sym typeface="Poppins Medium"/>
              </a:rPr>
              <a:t>Surat lamaran tertulis bermaterai dan lampiran dibuat dalam rangkap 3 (tiga) dalam map warna merah, yaitu :</a:t>
            </a:r>
          </a:p>
          <a:p>
            <a:pPr algn="just" marL="841233" indent="-420616" lvl="1">
              <a:lnSpc>
                <a:spcPts val="4286"/>
              </a:lnSpc>
              <a:buFont typeface="Arial"/>
              <a:buChar char="•"/>
            </a:pPr>
            <a:r>
              <a:rPr lang="en-US" b="true" sz="3896">
                <a:solidFill>
                  <a:srgbClr val="1B2432"/>
                </a:solidFill>
                <a:latin typeface="Poppins Medium"/>
                <a:ea typeface="Poppins Medium"/>
                <a:cs typeface="Poppins Medium"/>
                <a:sym typeface="Poppins Medium"/>
              </a:rPr>
              <a:t>1 (satu) eksemplar asli; dan</a:t>
            </a:r>
          </a:p>
          <a:p>
            <a:pPr algn="just" marL="841233" indent="-420616" lvl="1">
              <a:lnSpc>
                <a:spcPts val="4286"/>
              </a:lnSpc>
              <a:buFont typeface="Arial"/>
              <a:buChar char="•"/>
            </a:pPr>
            <a:r>
              <a:rPr lang="en-US" b="true" sz="3896">
                <a:solidFill>
                  <a:srgbClr val="1B2432"/>
                </a:solidFill>
                <a:latin typeface="Poppins Medium"/>
                <a:ea typeface="Poppins Medium"/>
                <a:cs typeface="Poppins Medium"/>
                <a:sym typeface="Poppins Medium"/>
              </a:rPr>
              <a:t>2 (dua) eksemplar fotocopy</a:t>
            </a:r>
          </a:p>
          <a:p>
            <a:pPr algn="just" marL="841233" indent="-420616" lvl="1">
              <a:lnSpc>
                <a:spcPts val="4286"/>
              </a:lnSpc>
              <a:buAutoNum type="arabicPeriod" startAt="1"/>
            </a:pPr>
            <a:r>
              <a:rPr lang="en-US" b="true" sz="3896">
                <a:solidFill>
                  <a:srgbClr val="1B2432"/>
                </a:solidFill>
                <a:latin typeface="Poppins Medium"/>
                <a:ea typeface="Poppins Medium"/>
                <a:cs typeface="Poppins Medium"/>
                <a:sym typeface="Poppins Medium"/>
              </a:rPr>
              <a:t>Panitia Pemilihan menerima berkas pendaftaran dan memberikan tanda terima pendaftaran pada saat semua berkas dinyatakan lengkap.</a:t>
            </a:r>
          </a:p>
        </p:txBody>
      </p:sp>
      <p:grpSp>
        <p:nvGrpSpPr>
          <p:cNvPr name="Group 4" id="4"/>
          <p:cNvGrpSpPr/>
          <p:nvPr/>
        </p:nvGrpSpPr>
        <p:grpSpPr>
          <a:xfrm rot="0">
            <a:off x="14385723" y="-1943608"/>
            <a:ext cx="13063339" cy="2541230"/>
            <a:chOff x="0" y="0"/>
            <a:chExt cx="3747157" cy="728940"/>
          </a:xfrm>
        </p:grpSpPr>
        <p:sp>
          <p:nvSpPr>
            <p:cNvPr name="Freeform 5" id="5"/>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6" id="6"/>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7" id="7"/>
          <p:cNvGrpSpPr/>
          <p:nvPr/>
        </p:nvGrpSpPr>
        <p:grpSpPr>
          <a:xfrm rot="0">
            <a:off x="-10322515" y="-1943608"/>
            <a:ext cx="13063339" cy="2541230"/>
            <a:chOff x="0" y="0"/>
            <a:chExt cx="3747157" cy="728940"/>
          </a:xfrm>
        </p:grpSpPr>
        <p:sp>
          <p:nvSpPr>
            <p:cNvPr name="Freeform 8" id="8"/>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F08B23"/>
            </a:solidFill>
          </p:spPr>
        </p:sp>
        <p:sp>
          <p:nvSpPr>
            <p:cNvPr name="TextBox 9" id="9"/>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465084" y="-1512530"/>
            <a:ext cx="13063339" cy="2541230"/>
            <a:chOff x="0" y="0"/>
            <a:chExt cx="3747157" cy="728940"/>
          </a:xfrm>
        </p:grpSpPr>
        <p:sp>
          <p:nvSpPr>
            <p:cNvPr name="Freeform 11" id="11"/>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12" id="12"/>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1003098" y="-1512530"/>
            <a:ext cx="13063339" cy="2541230"/>
            <a:chOff x="0" y="0"/>
            <a:chExt cx="3747157" cy="728940"/>
          </a:xfrm>
        </p:grpSpPr>
        <p:sp>
          <p:nvSpPr>
            <p:cNvPr name="Freeform 14" id="14"/>
            <p:cNvSpPr/>
            <p:nvPr/>
          </p:nvSpPr>
          <p:spPr>
            <a:xfrm flipH="false" flipV="false" rot="0">
              <a:off x="8495" y="0"/>
              <a:ext cx="3730167" cy="728940"/>
            </a:xfrm>
            <a:custGeom>
              <a:avLst/>
              <a:gdLst/>
              <a:ahLst/>
              <a:cxnLst/>
              <a:rect r="r" b="b" t="t" l="l"/>
              <a:pathLst>
                <a:path h="728940" w="3730167">
                  <a:moveTo>
                    <a:pt x="3493977" y="0"/>
                  </a:moveTo>
                  <a:lnTo>
                    <a:pt x="32990" y="0"/>
                  </a:lnTo>
                  <a:cubicBezTo>
                    <a:pt x="23141" y="0"/>
                    <a:pt x="13858" y="4607"/>
                    <a:pt x="7901" y="12451"/>
                  </a:cubicBezTo>
                  <a:cubicBezTo>
                    <a:pt x="1945" y="20295"/>
                    <a:pt x="0" y="30474"/>
                    <a:pt x="2645" y="39962"/>
                  </a:cubicBezTo>
                  <a:lnTo>
                    <a:pt x="183565" y="688978"/>
                  </a:lnTo>
                  <a:cubicBezTo>
                    <a:pt x="190150" y="712600"/>
                    <a:pt x="211668" y="728940"/>
                    <a:pt x="236190" y="728940"/>
                  </a:cubicBezTo>
                  <a:lnTo>
                    <a:pt x="3697177" y="728940"/>
                  </a:lnTo>
                  <a:cubicBezTo>
                    <a:pt x="3707026" y="728940"/>
                    <a:pt x="3716309" y="724333"/>
                    <a:pt x="3722266" y="716489"/>
                  </a:cubicBezTo>
                  <a:cubicBezTo>
                    <a:pt x="3728222" y="708645"/>
                    <a:pt x="3730167" y="698466"/>
                    <a:pt x="3727522" y="688978"/>
                  </a:cubicBezTo>
                  <a:lnTo>
                    <a:pt x="3546602" y="39962"/>
                  </a:lnTo>
                  <a:cubicBezTo>
                    <a:pt x="3540017" y="16340"/>
                    <a:pt x="3518499" y="0"/>
                    <a:pt x="3493977" y="0"/>
                  </a:cubicBezTo>
                  <a:close/>
                </a:path>
              </a:pathLst>
            </a:custGeom>
            <a:solidFill>
              <a:srgbClr val="1B2432"/>
            </a:solidFill>
          </p:spPr>
        </p:sp>
        <p:sp>
          <p:nvSpPr>
            <p:cNvPr name="TextBox 15" id="15"/>
            <p:cNvSpPr txBox="true"/>
            <p:nvPr/>
          </p:nvSpPr>
          <p:spPr>
            <a:xfrm>
              <a:off x="101600" y="-38100"/>
              <a:ext cx="3543957" cy="76704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46606" y="9863766"/>
            <a:ext cx="18194788" cy="2541230"/>
            <a:chOff x="0" y="0"/>
            <a:chExt cx="5219089" cy="728940"/>
          </a:xfrm>
        </p:grpSpPr>
        <p:sp>
          <p:nvSpPr>
            <p:cNvPr name="Freeform 17" id="17"/>
            <p:cNvSpPr/>
            <p:nvPr/>
          </p:nvSpPr>
          <p:spPr>
            <a:xfrm flipH="false" flipV="false" rot="0">
              <a:off x="6099" y="0"/>
              <a:ext cx="5206890" cy="728940"/>
            </a:xfrm>
            <a:custGeom>
              <a:avLst/>
              <a:gdLst/>
              <a:ahLst/>
              <a:cxnLst/>
              <a:rect r="r" b="b" t="t" l="l"/>
              <a:pathLst>
                <a:path h="728940" w="5206890">
                  <a:moveTo>
                    <a:pt x="4980005" y="0"/>
                  </a:moveTo>
                  <a:lnTo>
                    <a:pt x="23686" y="0"/>
                  </a:lnTo>
                  <a:cubicBezTo>
                    <a:pt x="16614" y="0"/>
                    <a:pt x="9950" y="3308"/>
                    <a:pt x="5673" y="8939"/>
                  </a:cubicBezTo>
                  <a:cubicBezTo>
                    <a:pt x="1397" y="14571"/>
                    <a:pt x="0" y="21879"/>
                    <a:pt x="1899" y="28691"/>
                  </a:cubicBezTo>
                  <a:lnTo>
                    <a:pt x="189103" y="700249"/>
                  </a:lnTo>
                  <a:cubicBezTo>
                    <a:pt x="193831" y="717208"/>
                    <a:pt x="209280" y="728940"/>
                    <a:pt x="226886" y="728940"/>
                  </a:cubicBezTo>
                  <a:lnTo>
                    <a:pt x="5183205" y="728940"/>
                  </a:lnTo>
                  <a:cubicBezTo>
                    <a:pt x="5190276" y="728940"/>
                    <a:pt x="5196941" y="725632"/>
                    <a:pt x="5201218" y="720000"/>
                  </a:cubicBezTo>
                  <a:cubicBezTo>
                    <a:pt x="5205494" y="714369"/>
                    <a:pt x="5206891" y="707061"/>
                    <a:pt x="5204992" y="700249"/>
                  </a:cubicBezTo>
                  <a:lnTo>
                    <a:pt x="5017788" y="28691"/>
                  </a:lnTo>
                  <a:cubicBezTo>
                    <a:pt x="5013060" y="11732"/>
                    <a:pt x="4997611" y="0"/>
                    <a:pt x="4980005" y="0"/>
                  </a:cubicBezTo>
                  <a:close/>
                </a:path>
              </a:pathLst>
            </a:custGeom>
            <a:solidFill>
              <a:srgbClr val="F08B23"/>
            </a:solidFill>
          </p:spPr>
        </p:sp>
        <p:sp>
          <p:nvSpPr>
            <p:cNvPr name="TextBox 18" id="18"/>
            <p:cNvSpPr txBox="true"/>
            <p:nvPr/>
          </p:nvSpPr>
          <p:spPr>
            <a:xfrm>
              <a:off x="101600" y="-38100"/>
              <a:ext cx="5015889" cy="767040"/>
            </a:xfrm>
            <a:prstGeom prst="rect">
              <a:avLst/>
            </a:prstGeom>
          </p:spPr>
          <p:txBody>
            <a:bodyPr anchor="ctr" rtlCol="false" tIns="50800" lIns="50800" bIns="50800" rIns="50800"/>
            <a:lstStyle/>
            <a:p>
              <a:pPr algn="ctr">
                <a:lnSpc>
                  <a:spcPts val="2659"/>
                </a:lnSpc>
              </a:pPr>
            </a:p>
          </p:txBody>
        </p:sp>
      </p:grpSp>
      <p:sp>
        <p:nvSpPr>
          <p:cNvPr name="Freeform 19" id="19"/>
          <p:cNvSpPr/>
          <p:nvPr/>
        </p:nvSpPr>
        <p:spPr>
          <a:xfrm flipH="false" flipV="false" rot="0">
            <a:off x="17646208" y="7813031"/>
            <a:ext cx="3271184" cy="1445269"/>
          </a:xfrm>
          <a:custGeom>
            <a:avLst/>
            <a:gdLst/>
            <a:ahLst/>
            <a:cxnLst/>
            <a:rect r="r" b="b" t="t" l="l"/>
            <a:pathLst>
              <a:path h="1445269" w="3271184">
                <a:moveTo>
                  <a:pt x="0" y="0"/>
                </a:moveTo>
                <a:lnTo>
                  <a:pt x="3271185" y="0"/>
                </a:lnTo>
                <a:lnTo>
                  <a:pt x="3271185" y="1445269"/>
                </a:lnTo>
                <a:lnTo>
                  <a:pt x="0" y="144526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true" flipV="false" rot="0">
            <a:off x="-2719957" y="7813031"/>
            <a:ext cx="3271184" cy="1445269"/>
          </a:xfrm>
          <a:custGeom>
            <a:avLst/>
            <a:gdLst/>
            <a:ahLst/>
            <a:cxnLst/>
            <a:rect r="r" b="b" t="t" l="l"/>
            <a:pathLst>
              <a:path h="1445269" w="3271184">
                <a:moveTo>
                  <a:pt x="3271185" y="0"/>
                </a:moveTo>
                <a:lnTo>
                  <a:pt x="0" y="0"/>
                </a:lnTo>
                <a:lnTo>
                  <a:pt x="0" y="1445269"/>
                </a:lnTo>
                <a:lnTo>
                  <a:pt x="3271185" y="1445269"/>
                </a:lnTo>
                <a:lnTo>
                  <a:pt x="327118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DAG4iydvDeU</dc:identifier>
  <dcterms:modified xsi:type="dcterms:W3CDTF">2011-08-01T06:04:30Z</dcterms:modified>
  <cp:revision>1</cp:revision>
  <dc:title>SOSIALISASI TAHAPAN PEMILIHAN LURAH ANTAR WAKTU</dc:title>
</cp:coreProperties>
</file>